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312" r:id="rId2"/>
    <p:sldId id="375" r:id="rId3"/>
    <p:sldId id="372" r:id="rId4"/>
    <p:sldId id="377" r:id="rId5"/>
    <p:sldId id="398" r:id="rId6"/>
    <p:sldId id="399" r:id="rId7"/>
    <p:sldId id="380" r:id="rId8"/>
    <p:sldId id="382" r:id="rId9"/>
    <p:sldId id="385" r:id="rId10"/>
    <p:sldId id="381" r:id="rId11"/>
    <p:sldId id="379" r:id="rId12"/>
    <p:sldId id="378" r:id="rId13"/>
    <p:sldId id="386" r:id="rId14"/>
    <p:sldId id="387" r:id="rId15"/>
    <p:sldId id="388" r:id="rId16"/>
    <p:sldId id="391" r:id="rId17"/>
    <p:sldId id="389" r:id="rId18"/>
    <p:sldId id="394" r:id="rId19"/>
    <p:sldId id="390" r:id="rId20"/>
    <p:sldId id="392" r:id="rId21"/>
    <p:sldId id="393" r:id="rId22"/>
    <p:sldId id="395" r:id="rId23"/>
    <p:sldId id="397" r:id="rId24"/>
    <p:sldId id="383" r:id="rId25"/>
    <p:sldId id="384" r:id="rId26"/>
    <p:sldId id="314" r:id="rId27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6D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86" autoAdjust="0"/>
  </p:normalViewPr>
  <p:slideViewPr>
    <p:cSldViewPr>
      <p:cViewPr>
        <p:scale>
          <a:sx n="60" d="100"/>
          <a:sy n="60" d="100"/>
        </p:scale>
        <p:origin x="-1456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63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4" y="2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FBD31-D981-4BF1-AD82-2F1D655FA402}" type="datetimeFigureOut">
              <a:rPr lang="pl-PL" smtClean="0"/>
              <a:pPr/>
              <a:t>12.02.2019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378826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4" y="9378826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993BD-B48E-4A69-A270-2C7635882D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7449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400" cy="4941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41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A9068C-E9E7-4672-82AF-819C03A5249E}" type="datetimeFigureOut">
              <a:rPr lang="pl-PL" smtClean="0"/>
              <a:t>12.02.2019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1" y="4690823"/>
            <a:ext cx="5438775" cy="44429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378486"/>
            <a:ext cx="2946400" cy="49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378486"/>
            <a:ext cx="2946400" cy="49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813C5-C22E-457E-AB83-4A12749823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2836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722376" y="2688336"/>
            <a:ext cx="7772400" cy="3108960"/>
          </a:xfrm>
        </p:spPr>
        <p:txBody>
          <a:bodyPr anchor="t" anchorCtr="0">
            <a:noAutofit/>
          </a:bodyPr>
          <a:lstStyle>
            <a:lvl1pPr algn="ctr">
              <a:defRPr lang="en-US" sz="6200" b="1" cap="none" spc="0" dirty="0" smtClean="0">
                <a:ln w="1905"/>
                <a:gradFill>
                  <a:gsLst>
                    <a:gs pos="0">
                      <a:schemeClr val="tx2">
                        <a:shade val="30000"/>
                        <a:satMod val="255000"/>
                      </a:schemeClr>
                    </a:gs>
                    <a:gs pos="58000">
                      <a:schemeClr val="tx2">
                        <a:tint val="90000"/>
                        <a:satMod val="300000"/>
                      </a:schemeClr>
                    </a:gs>
                    <a:gs pos="100000">
                      <a:schemeClr val="tx2">
                        <a:tint val="80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722376" y="1133856"/>
            <a:ext cx="7772400" cy="1508760"/>
          </a:xfrm>
        </p:spPr>
        <p:txBody>
          <a:bodyPr anchor="b">
            <a:normAutofit/>
          </a:bodyPr>
          <a:lstStyle>
            <a:lvl1pPr marL="0" indent="0" algn="ctr">
              <a:buNone/>
              <a:defRPr lang="en-US" sz="2200" b="0">
                <a:solidFill>
                  <a:schemeClr val="tx2">
                    <a:shade val="55000"/>
                  </a:schemeClr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8037697A-2C48-4819-A5BC-75F43C75A164}" type="datetimeFigureOut">
              <a:rPr lang="en-US" smtClean="0"/>
              <a:pPr/>
              <a:t>2/12/2019</a:t>
            </a:fld>
            <a:endParaRPr lang="en-US" dirty="0" smtClean="0"/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pPr algn="r"/>
            <a:fld id="{47E06F9A-4543-41A4-9BCA-BFDDC4CB11EA}" type="slidenum">
              <a:rPr lang="en-US" smtClean="0"/>
              <a:pPr algn="r"/>
              <a:t>‹#›</a:t>
            </a:fld>
            <a:endParaRPr lang="en-US" dirty="0" smtClean="0"/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en-US" dirty="0" smtClean="0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697A-2C48-4819-A5BC-75F43C75A164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6F9A-4543-41A4-9BCA-BFDDC4CB1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697A-2C48-4819-A5BC-75F43C75A164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6F9A-4543-41A4-9BCA-BFDDC4CB1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697A-2C48-4819-A5BC-75F43C75A164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6F9A-4543-41A4-9BCA-BFDDC4CB1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90563" y="491696"/>
            <a:ext cx="7762875" cy="5874608"/>
          </a:xfrm>
          <a:prstGeom prst="roundRect">
            <a:avLst>
              <a:gd name="adj" fmla="val 2238"/>
            </a:avLst>
          </a:prstGeom>
          <a:gradFill rotWithShape="1">
            <a:gsLst>
              <a:gs pos="0">
                <a:schemeClr val="bg1">
                  <a:satMod val="300000"/>
                  <a:alpha val="50000"/>
                </a:schemeClr>
              </a:gs>
              <a:gs pos="35000">
                <a:schemeClr val="bg1">
                  <a:satMod val="300000"/>
                  <a:alpha val="87000"/>
                </a:schemeClr>
              </a:gs>
              <a:gs pos="50000">
                <a:schemeClr val="bg1">
                  <a:satMod val="300000"/>
                  <a:alpha val="92000"/>
                </a:schemeClr>
              </a:gs>
              <a:gs pos="60000">
                <a:schemeClr val="bg1">
                  <a:satMod val="300000"/>
                  <a:alpha val="89000"/>
                </a:schemeClr>
              </a:gs>
              <a:gs pos="100000">
                <a:schemeClr val="bg1">
                  <a:satMod val="300000"/>
                  <a:alpha val="55000"/>
                </a:schemeClr>
              </a:gs>
            </a:gsLst>
            <a:lin ang="5400000" scaled="1"/>
          </a:gradFill>
          <a:ln>
            <a:noFill/>
          </a:ln>
          <a:effectLst>
            <a:outerShdw blurRad="63500" dist="45720" dir="5400000" algn="t" rotWithShape="0">
              <a:schemeClr val="bg2">
                <a:shade val="30000"/>
                <a:satMod val="250000"/>
                <a:alpha val="90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500000"/>
            </a:lightRig>
          </a:scene3d>
          <a:sp3d contourW="6350" prstMaterial="powder">
            <a:bevelT w="50800" h="63500"/>
            <a:contourClr>
              <a:schemeClr val="bg2">
                <a:shade val="90000"/>
                <a:lumMod val="55000"/>
              </a:scheme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77240" y="795996"/>
            <a:ext cx="7589520" cy="3112843"/>
          </a:xfrm>
        </p:spPr>
        <p:txBody>
          <a:bodyPr anchor="b">
            <a:normAutofit/>
          </a:bodyPr>
          <a:lstStyle>
            <a:lvl1pPr algn="ctr">
              <a:buNone/>
              <a:defRPr lang="en-US" sz="6200" b="1" cap="none" spc="0" dirty="0">
                <a:ln w="1905"/>
                <a:gradFill>
                  <a:gsLst>
                    <a:gs pos="0">
                      <a:schemeClr val="tx2">
                        <a:shade val="30000"/>
                        <a:satMod val="255000"/>
                      </a:schemeClr>
                    </a:gs>
                    <a:gs pos="58000">
                      <a:schemeClr val="tx2">
                        <a:tint val="90000"/>
                        <a:satMod val="300000"/>
                      </a:schemeClr>
                    </a:gs>
                    <a:gs pos="100000">
                      <a:schemeClr val="tx2">
                        <a:tint val="80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77240" y="3948552"/>
            <a:ext cx="7589520" cy="1509712"/>
          </a:xfrm>
        </p:spPr>
        <p:txBody>
          <a:bodyPr anchor="t">
            <a:normAutofit/>
          </a:bodyPr>
          <a:lstStyle>
            <a:lvl1pPr indent="0" algn="ctr">
              <a:buNone/>
              <a:defRPr lang="en-US" sz="22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>
          <a:xfrm>
            <a:off x="762000" y="5958840"/>
            <a:ext cx="2133600" cy="365760"/>
          </a:xfrm>
        </p:spPr>
        <p:txBody>
          <a:bodyPr/>
          <a:lstStyle/>
          <a:p>
            <a:fld id="{8037697A-2C48-4819-A5BC-75F43C75A164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>
          <a:xfrm>
            <a:off x="3124200" y="5958840"/>
            <a:ext cx="28956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>
          <a:xfrm>
            <a:off x="6248400" y="5958840"/>
            <a:ext cx="2133600" cy="365760"/>
          </a:xfrm>
        </p:spPr>
        <p:txBody>
          <a:bodyPr/>
          <a:lstStyle/>
          <a:p>
            <a:fld id="{47E06F9A-4543-41A4-9BCA-BFDDC4CB1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697A-2C48-4819-A5BC-75F43C75A164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6F9A-4543-41A4-9BCA-BFDDC4CB1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 rot="16200000">
            <a:off x="-1965960" y="2785402"/>
            <a:ext cx="5760720" cy="914400"/>
          </a:xfrm>
        </p:spPr>
        <p:txBody>
          <a:bodyPr lIns="91440" rIns="91440" anchor="ctr">
            <a:noAutofit/>
          </a:bodyPr>
          <a:lstStyle>
            <a:lvl1pPr algn="ctr">
              <a:defRPr sz="35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1600200" y="547468"/>
            <a:ext cx="3383280" cy="639762"/>
          </a:xfrm>
          <a:prstGeom prst="roundRect">
            <a:avLst>
              <a:gd name="adj" fmla="val 6772"/>
            </a:avLst>
          </a:prstGeom>
          <a:solidFill>
            <a:schemeClr val="bg1">
              <a:alpha val="55000"/>
            </a:schemeClr>
          </a:solidFill>
          <a:ln w="12700">
            <a:solidFill>
              <a:schemeClr val="bg1"/>
            </a:solidFill>
          </a:ln>
        </p:spPr>
        <p:txBody>
          <a:bodyPr lIns="91440" tIns="91440" rIns="91440" bIns="9144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1600200" y="1322362"/>
            <a:ext cx="3383280" cy="4800600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5128846" y="547468"/>
            <a:ext cx="3383280" cy="639762"/>
          </a:xfrm>
          <a:prstGeom prst="roundRect">
            <a:avLst>
              <a:gd name="adj" fmla="val 5673"/>
            </a:avLst>
          </a:prstGeom>
          <a:solidFill>
            <a:schemeClr val="bg1">
              <a:alpha val="55000"/>
            </a:schemeClr>
          </a:solidFill>
          <a:ln w="12700">
            <a:solidFill>
              <a:schemeClr val="bg1"/>
            </a:solidFill>
          </a:ln>
        </p:spPr>
        <p:txBody>
          <a:bodyPr lIns="91440" tIns="91440" rIns="91440" bIns="9144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5128846" y="1322362"/>
            <a:ext cx="3383280" cy="4800600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697A-2C48-4819-A5BC-75F43C75A164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>
          <a:xfrm>
            <a:off x="6553200" y="6214404"/>
            <a:ext cx="2133600" cy="365760"/>
          </a:xfrm>
        </p:spPr>
        <p:txBody>
          <a:bodyPr/>
          <a:lstStyle/>
          <a:p>
            <a:fld id="{47E06F9A-4543-41A4-9BCA-BFDDC4CB1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697A-2C48-4819-A5BC-75F43C75A164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6F9A-4543-41A4-9BCA-BFDDC4CB1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697A-2C48-4819-A5BC-75F43C75A164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6F9A-4543-41A4-9BCA-BFDDC4CB1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 rot="16200000">
            <a:off x="-1828801" y="2888565"/>
            <a:ext cx="5486400" cy="914400"/>
          </a:xfrm>
        </p:spPr>
        <p:txBody>
          <a:bodyPr anchor="b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/>
          </a:bodyPr>
          <a:lstStyle>
            <a:lvl1pPr algn="l">
              <a:defRPr sz="2800" b="1">
                <a:solidFill>
                  <a:schemeClr val="tx2"/>
                </a:solidFill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2590800" y="602566"/>
            <a:ext cx="5943600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 rot="16200000">
            <a:off x="-859303" y="2888566"/>
            <a:ext cx="5486400" cy="914400"/>
          </a:xfrm>
        </p:spPr>
        <p:txBody>
          <a:bodyPr lIns="91440" rIns="91440"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697A-2C48-4819-A5BC-75F43C75A164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>
          <a:xfrm>
            <a:off x="6553200" y="6214404"/>
            <a:ext cx="2133600" cy="365760"/>
          </a:xfrm>
        </p:spPr>
        <p:txBody>
          <a:bodyPr/>
          <a:lstStyle/>
          <a:p>
            <a:fld id="{47E06F9A-4543-41A4-9BCA-BFDDC4CB1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740812" y="794822"/>
            <a:ext cx="3960051" cy="5294376"/>
          </a:xfrm>
          <a:prstGeom prst="roundRect">
            <a:avLst>
              <a:gd name="adj" fmla="val 3541"/>
            </a:avLst>
          </a:prstGeom>
          <a:solidFill>
            <a:srgbClr val="FFFFFF">
              <a:alpha val="40000"/>
            </a:srgb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277728" y="3501743"/>
            <a:ext cx="3200400" cy="1143000"/>
          </a:xfrm>
        </p:spPr>
        <p:txBody>
          <a:bodyPr anchor="t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/>
          </a:bodyPr>
          <a:lstStyle>
            <a:lvl1pPr algn="ctr">
              <a:buNone/>
              <a:defRPr sz="2600" b="1">
                <a:solidFill>
                  <a:schemeClr val="tx2"/>
                </a:solidFill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527537" y="821202"/>
            <a:ext cx="4550899" cy="5215597"/>
          </a:xfrm>
          <a:prstGeom prst="roundRect">
            <a:avLst>
              <a:gd name="adj" fmla="val 622"/>
            </a:avLst>
          </a:prstGeom>
          <a:solidFill>
            <a:schemeClr val="bg1">
              <a:lumMod val="85000"/>
            </a:schemeClr>
          </a:solidFill>
          <a:ln w="101600">
            <a:solidFill>
              <a:srgbClr val="FFFFFF"/>
            </a:solidFill>
            <a:miter lim="800000"/>
          </a:ln>
          <a:effectLst>
            <a:outerShdw blurRad="65000" dist="25000" dir="5400000" algn="t" rotWithShape="0">
              <a:schemeClr val="bg2">
                <a:shade val="30000"/>
                <a:satMod val="250000"/>
                <a:alpha val="85000"/>
              </a:schemeClr>
            </a:outerShdw>
          </a:effectLst>
          <a:scene3d>
            <a:camera prst="orthographicFront"/>
            <a:lightRig rig="soft" dir="t">
              <a:rot lat="0" lon="0" rev="20100000"/>
            </a:lightRig>
          </a:scene3d>
          <a:sp3d contourW="3810">
            <a:bevelT w="95250" h="25400"/>
            <a:contourClr>
              <a:schemeClr val="bg2">
                <a:shade val="45000"/>
                <a:satMod val="145000"/>
              </a:schemeClr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pl-PL" sz="2000" smtClean="0"/>
              <a:t>Kliknij ikonę, aby dodać obraz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277728" y="1600200"/>
            <a:ext cx="3200400" cy="1825343"/>
          </a:xfrm>
        </p:spPr>
        <p:txBody>
          <a:bodyPr bIns="0" anchor="b">
            <a:normAutofit/>
          </a:bodyPr>
          <a:lstStyle>
            <a:lvl1pPr marL="0" marR="0" indent="0" algn="ctr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697A-2C48-4819-A5BC-75F43C75A164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6F9A-4543-41A4-9BCA-BFDDC4CB1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42900" y="228600"/>
            <a:ext cx="8458200" cy="6400800"/>
          </a:xfrm>
          <a:prstGeom prst="roundRect">
            <a:avLst>
              <a:gd name="adj" fmla="val 2238"/>
            </a:avLst>
          </a:prstGeom>
          <a:gradFill rotWithShape="1">
            <a:gsLst>
              <a:gs pos="0">
                <a:schemeClr val="bg1">
                  <a:satMod val="300000"/>
                  <a:alpha val="50000"/>
                </a:schemeClr>
              </a:gs>
              <a:gs pos="35000">
                <a:schemeClr val="bg1">
                  <a:satMod val="300000"/>
                  <a:alpha val="87000"/>
                </a:schemeClr>
              </a:gs>
              <a:gs pos="50000">
                <a:schemeClr val="bg1">
                  <a:satMod val="300000"/>
                  <a:alpha val="92000"/>
                </a:schemeClr>
              </a:gs>
              <a:gs pos="60000">
                <a:schemeClr val="bg1">
                  <a:satMod val="300000"/>
                  <a:alpha val="89000"/>
                </a:schemeClr>
              </a:gs>
              <a:gs pos="100000">
                <a:schemeClr val="bg1">
                  <a:satMod val="300000"/>
                  <a:alpha val="55000"/>
                </a:schemeClr>
              </a:gs>
            </a:gsLst>
            <a:lin ang="5400000" scaled="1"/>
          </a:gradFill>
          <a:ln>
            <a:noFill/>
          </a:ln>
          <a:effectLst>
            <a:outerShdw blurRad="63500" dist="45720" dir="5400000" algn="t" rotWithShape="0">
              <a:schemeClr val="bg2">
                <a:shade val="30000"/>
                <a:satMod val="250000"/>
                <a:alpha val="90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500000"/>
            </a:lightRig>
          </a:scene3d>
          <a:sp3d contourW="6350" prstMaterial="powder">
            <a:bevelT w="50800" h="63500"/>
            <a:contourClr>
              <a:schemeClr val="bg2">
                <a:shade val="90000"/>
                <a:lumMod val="55000"/>
              </a:scheme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14404"/>
            <a:ext cx="2133600" cy="36576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000" b="0" smtClean="0">
                <a:solidFill>
                  <a:schemeClr val="tx2">
                    <a:tint val="75000"/>
                    <a:satMod val="150000"/>
                  </a:schemeClr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 sz="1200"/>
            </a:pPr>
            <a:fld id="{8037697A-2C48-4819-A5BC-75F43C75A164}" type="datetimeFigureOut">
              <a:rPr lang="en-US" smtClean="0"/>
              <a:pPr>
                <a:defRPr sz="1200"/>
              </a:pPr>
              <a:t>2/12/2019</a:t>
            </a:fld>
            <a:endParaRPr b="0">
              <a:solidFill>
                <a:schemeClr val="tx2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14404"/>
            <a:ext cx="2895600" cy="36576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000" b="0" smtClean="0">
                <a:solidFill>
                  <a:schemeClr val="tx2">
                    <a:tint val="75000"/>
                    <a:satMod val="150000"/>
                  </a:schemeClr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 sz="1200"/>
            </a:pPr>
            <a:endParaRPr b="0">
              <a:solidFill>
                <a:schemeClr val="tx2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14404"/>
            <a:ext cx="2133600" cy="36576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000" b="0" smtClean="0">
                <a:solidFill>
                  <a:schemeClr val="tx2">
                    <a:tint val="75000"/>
                    <a:satMod val="150000"/>
                  </a:schemeClr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 sz="1200"/>
            </a:pPr>
            <a:fld id="{47E06F9A-4543-41A4-9BCA-BFDDC4CB11EA}" type="slidenum">
              <a:rPr lang="en-US" smtClean="0"/>
              <a:pPr>
                <a:defRPr sz="1200"/>
              </a:pPr>
              <a:t>‹#›</a:t>
            </a:fld>
            <a:endParaRPr b="0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heel spokes="8"/>
  </p:transition>
  <p:txStyles>
    <p:titleStyle>
      <a:defPPr>
        <a:defRPr sz="4400">
          <a:solidFill>
            <a:schemeClr val="tx2">
              <a:shade val="80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53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/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457200" indent="-274320" algn="l" eaLnBrk="1" hangingPunct="1">
        <a:buClr>
          <a:schemeClr val="accent1"/>
        </a:buClr>
        <a:buSzPct val="80000"/>
        <a:buFont typeface="Wingdings 2" pitchFamily="18" charset="2"/>
        <a:buChar char="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758952" indent="-228600" algn="l" eaLnBrk="1" hangingPunct="1">
        <a:buClr>
          <a:schemeClr val="accent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1033272" indent="-228600" algn="l" eaLnBrk="1" hangingPunct="1">
        <a:buClr>
          <a:schemeClr val="accent3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298448" indent="-228600" algn="l" eaLnBrk="1" hangingPunct="1">
        <a:buClr>
          <a:schemeClr val="accent4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554480" indent="-228600" algn="l" eaLnBrk="1" hangingPunct="1">
        <a:buClr>
          <a:schemeClr val="accent5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810512" indent="-228600" algn="l" eaLnBrk="1" hangingPunct="1">
        <a:buClr>
          <a:schemeClr val="accent6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207568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340864" indent="-228600" algn="l" eaLnBrk="1" hangingPunct="1">
        <a:buClr>
          <a:schemeClr val="accent2"/>
        </a:buClr>
        <a:buFont typeface="Wingdings 2" pitchFamily="18" charset="2"/>
        <a:buChar char=""/>
        <a:defRPr sz="1600" baseline="0">
          <a:latin typeface="+mn-lt"/>
        </a:defRPr>
      </a:lvl8pPr>
      <a:lvl9pPr marL="2596896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mailto:burmistrz@um.lebork.pl" TargetMode="External"/><Relationship Id="rId7" Type="http://schemas.openxmlformats.org/officeDocument/2006/relationships/image" Target="../media/image26.jpeg"/><Relationship Id="rId2" Type="http://schemas.openxmlformats.org/officeDocument/2006/relationships/hyperlink" Target="http://www.lebork.p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hyperlink" Target="mailto:wentar@poczta.onet.pl" TargetMode="External"/><Relationship Id="rId4" Type="http://schemas.openxmlformats.org/officeDocument/2006/relationships/hyperlink" Target="http://www.re-create.pl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80920" cy="1152128"/>
          </a:xfrm>
        </p:spPr>
        <p:txBody>
          <a:bodyPr>
            <a:normAutofit fontScale="90000"/>
          </a:bodyPr>
          <a:lstStyle/>
          <a:p>
            <a:r>
              <a:rPr lang="pl-PL" sz="2000" dirty="0" smtClean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pl-PL" sz="4000" dirty="0" smtClean="0">
                <a:solidFill>
                  <a:srgbClr val="C00000"/>
                </a:solidFill>
                <a:cs typeface="Times New Roman" pitchFamily="18" charset="0"/>
              </a:rPr>
              <a:t>Z BAŁTYKU DO JEROZOLIMY</a:t>
            </a:r>
            <a:br>
              <a:rPr lang="pl-PL" sz="4000" dirty="0" smtClean="0">
                <a:solidFill>
                  <a:srgbClr val="C00000"/>
                </a:solidFill>
                <a:cs typeface="Times New Roman" pitchFamily="18" charset="0"/>
              </a:rPr>
            </a:br>
            <a:r>
              <a:rPr lang="pl-PL" sz="4000" dirty="0" smtClean="0">
                <a:solidFill>
                  <a:srgbClr val="C00000"/>
                </a:solidFill>
                <a:cs typeface="Times New Roman" pitchFamily="18" charset="0"/>
              </a:rPr>
              <a:t>Jerusalem Way</a:t>
            </a: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2000" dirty="0"/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58835" y="5085184"/>
            <a:ext cx="7613565" cy="1440160"/>
          </a:xfrm>
        </p:spPr>
        <p:txBody>
          <a:bodyPr>
            <a:normAutofit fontScale="40000" lnSpcReduction="20000"/>
          </a:bodyPr>
          <a:lstStyle/>
          <a:p>
            <a:pPr marL="182880" indent="0" algn="ctr">
              <a:buNone/>
            </a:pPr>
            <a:endParaRPr lang="pl-PL" b="1" dirty="0" smtClean="0">
              <a:latin typeface="Times New Roman" pitchFamily="18" charset="0"/>
              <a:cs typeface="Times New Roman" pitchFamily="18" charset="0"/>
            </a:endParaRPr>
          </a:p>
          <a:p>
            <a:pPr marL="182880" indent="0" algn="ctr">
              <a:buNone/>
            </a:pPr>
            <a:endParaRPr lang="pl-PL" b="1" dirty="0" smtClean="0">
              <a:latin typeface="Times New Roman" pitchFamily="18" charset="0"/>
              <a:cs typeface="Times New Roman" pitchFamily="18" charset="0"/>
            </a:endParaRPr>
          </a:p>
          <a:p>
            <a:pPr marL="182880" indent="0" algn="ctr">
              <a:buNone/>
            </a:pPr>
            <a:endParaRPr lang="pl-PL" b="1" dirty="0" smtClean="0">
              <a:latin typeface="Times New Roman" pitchFamily="18" charset="0"/>
              <a:cs typeface="Times New Roman" pitchFamily="18" charset="0"/>
            </a:endParaRPr>
          </a:p>
          <a:p>
            <a:pPr marL="182880" indent="0" algn="ctr">
              <a:buNone/>
            </a:pPr>
            <a:endParaRPr lang="pl-PL" b="1" dirty="0" smtClean="0">
              <a:latin typeface="Times New Roman" pitchFamily="18" charset="0"/>
              <a:cs typeface="Times New Roman" pitchFamily="18" charset="0"/>
            </a:endParaRPr>
          </a:p>
          <a:p>
            <a:pPr marL="182880" indent="0" algn="ctr">
              <a:buNone/>
            </a:pPr>
            <a:endParaRPr lang="pl-PL" b="1" dirty="0" smtClean="0">
              <a:latin typeface="Times New Roman" pitchFamily="18" charset="0"/>
              <a:cs typeface="Times New Roman" pitchFamily="18" charset="0"/>
            </a:endParaRPr>
          </a:p>
          <a:p>
            <a:pPr marL="182880" indent="0" algn="ctr">
              <a:buNone/>
            </a:pPr>
            <a:endParaRPr lang="pl-PL" b="1" dirty="0" smtClean="0">
              <a:latin typeface="Times New Roman" pitchFamily="18" charset="0"/>
              <a:cs typeface="Times New Roman" pitchFamily="18" charset="0"/>
            </a:endParaRPr>
          </a:p>
          <a:p>
            <a:pPr marL="182880" indent="0" algn="ctr">
              <a:buNone/>
            </a:pPr>
            <a:endParaRPr lang="pl-PL" b="1" dirty="0" smtClean="0">
              <a:latin typeface="Times New Roman" pitchFamily="18" charset="0"/>
              <a:cs typeface="Times New Roman" pitchFamily="18" charset="0"/>
            </a:endParaRPr>
          </a:p>
          <a:p>
            <a:pPr marL="182880" indent="0" algn="ctr">
              <a:buNone/>
            </a:pPr>
            <a:r>
              <a:rPr lang="pl-PL" sz="7000" b="1" dirty="0" smtClean="0">
                <a:latin typeface="Times New Roman" pitchFamily="18" charset="0"/>
                <a:cs typeface="Times New Roman" pitchFamily="18" charset="0"/>
              </a:rPr>
              <a:t>Góra Kalwaria, 11 lutego 2019 roku</a:t>
            </a:r>
            <a:endParaRPr lang="pl-PL" sz="4400" b="1" dirty="0">
              <a:latin typeface="Times New Roman" pitchFamily="18" charset="0"/>
              <a:cs typeface="Times New Roman" pitchFamily="18" charset="0"/>
            </a:endParaRPr>
          </a:p>
          <a:p>
            <a:pPr marL="182880" indent="0" algn="ctr">
              <a:buNone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CAMINO\JERUSALEM WAY\2019.01.14 - z Molędą\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76131"/>
            <a:ext cx="2376264" cy="422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28343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95536" y="188640"/>
            <a:ext cx="7992888" cy="1368152"/>
          </a:xfrm>
        </p:spPr>
        <p:txBody>
          <a:bodyPr>
            <a:normAutofit/>
          </a:bodyPr>
          <a:lstStyle/>
          <a:p>
            <a:r>
              <a:rPr lang="pl-PL" sz="20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JERUSALEM WAY szlakiem </a:t>
            </a:r>
            <a:br>
              <a:rPr lang="pl-PL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CAMINO DE COMPOSTELA </a:t>
            </a:r>
            <a: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(3) </a:t>
            </a:r>
            <a:endParaRPr lang="pl-PL" sz="2700" dirty="0">
              <a:solidFill>
                <a:srgbClr val="C00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74968" y="4437112"/>
            <a:ext cx="1332736" cy="1184995"/>
          </a:xfrm>
        </p:spPr>
        <p:txBody>
          <a:bodyPr>
            <a:normAutofit/>
          </a:bodyPr>
          <a:lstStyle/>
          <a:p>
            <a:pPr marL="533400" lvl="2" indent="0">
              <a:buNone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marL="446088" lvl="2" indent="-271463">
              <a:buNone/>
            </a:pPr>
            <a:endParaRPr 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82468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7170" name="Picture 2" descr="F:\CAMINO\JERUSALEM WAY\2019.02.11 - Góra Kalwaria\image3589-1-1030x57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31" y="1988840"/>
            <a:ext cx="7693375" cy="432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98823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95536" y="188640"/>
            <a:ext cx="7272808" cy="1008112"/>
          </a:xfrm>
        </p:spPr>
        <p:txBody>
          <a:bodyPr>
            <a:normAutofit fontScale="90000"/>
          </a:bodyPr>
          <a:lstStyle/>
          <a:p>
            <a:r>
              <a:rPr lang="pl-PL" sz="20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JERUSALEM WAY szlakiem </a:t>
            </a:r>
            <a:b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CAMINO DE COMPOSTELA </a:t>
            </a:r>
            <a: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(4) </a:t>
            </a:r>
            <a:endParaRPr lang="pl-PL" sz="2700" dirty="0">
              <a:solidFill>
                <a:srgbClr val="C00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74968" y="4437112"/>
            <a:ext cx="1332736" cy="1184995"/>
          </a:xfrm>
        </p:spPr>
        <p:txBody>
          <a:bodyPr>
            <a:normAutofit/>
          </a:bodyPr>
          <a:lstStyle/>
          <a:p>
            <a:pPr marL="533400" lvl="2" indent="0">
              <a:buNone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marL="446088" lvl="2" indent="-271463">
              <a:buNone/>
            </a:pPr>
            <a:endParaRPr 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82468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122" name="Picture 2" descr="F:\CAMINO\JERUSALEM WAY\2019.01.14 - z Molędą\2b49048600_1972182192879792_2571078658743599104_o — k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96752"/>
            <a:ext cx="5165295" cy="520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19980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08912" cy="1492026"/>
          </a:xfrm>
        </p:spPr>
        <p:txBody>
          <a:bodyPr>
            <a:normAutofit fontScale="90000"/>
          </a:bodyPr>
          <a:lstStyle/>
          <a:p>
            <a:r>
              <a:rPr lang="pl-PL" sz="20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JERUSALEM </a:t>
            </a:r>
            <a:r>
              <a:rPr lang="pl-PL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WAY szlakiem </a:t>
            </a:r>
            <a:br>
              <a:rPr lang="pl-PL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CAMINO DE COMPOSTELA </a:t>
            </a:r>
            <a: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(5) </a:t>
            </a:r>
            <a:b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Łeby do Żukowa i dalej do Torunia</a:t>
            </a:r>
            <a:b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pl-PL" sz="2700" dirty="0">
              <a:solidFill>
                <a:srgbClr val="C00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74968" y="4437112"/>
            <a:ext cx="1332736" cy="1184995"/>
          </a:xfrm>
        </p:spPr>
        <p:txBody>
          <a:bodyPr>
            <a:normAutofit/>
          </a:bodyPr>
          <a:lstStyle/>
          <a:p>
            <a:pPr marL="533400" lvl="2" indent="0">
              <a:buNone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marL="446088" lvl="2" indent="-271463">
              <a:buNone/>
            </a:pPr>
            <a:endParaRPr 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82468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3075" name="Picture 3" descr="F:\CAMINO\JERUSALEM WAY\2019.01.14 - z Molędą\2cłącznik Pomorskiej DSJ z Camino Polaco — kop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722" y="1418034"/>
            <a:ext cx="5828582" cy="511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19980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08912" cy="648072"/>
          </a:xfrm>
        </p:spPr>
        <p:txBody>
          <a:bodyPr>
            <a:normAutofit fontScale="90000"/>
          </a:bodyPr>
          <a:lstStyle/>
          <a:p>
            <a:r>
              <a:rPr lang="pl-PL" sz="20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PELPLIŃSKA DROGA ŚW. JAKUBA </a:t>
            </a: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(1) </a:t>
            </a:r>
            <a:endParaRPr lang="pl-PL" sz="2700" dirty="0">
              <a:solidFill>
                <a:srgbClr val="C00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74968" y="4437112"/>
            <a:ext cx="1332736" cy="1184995"/>
          </a:xfrm>
        </p:spPr>
        <p:txBody>
          <a:bodyPr>
            <a:normAutofit/>
          </a:bodyPr>
          <a:lstStyle/>
          <a:p>
            <a:pPr marL="533400" lvl="2" indent="0">
              <a:buNone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marL="446088" lvl="2" indent="-271463">
              <a:buNone/>
            </a:pPr>
            <a:endParaRPr 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82468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680" y="974692"/>
            <a:ext cx="5760640" cy="54205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516405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08912" cy="864096"/>
          </a:xfrm>
        </p:spPr>
        <p:txBody>
          <a:bodyPr>
            <a:normAutofit fontScale="90000"/>
          </a:bodyPr>
          <a:lstStyle/>
          <a:p>
            <a:r>
              <a:rPr lang="pl-PL" sz="20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PELPLIŃSKA DROGA ŚW. JAKUBA </a:t>
            </a: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(2)</a:t>
            </a:r>
            <a:b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ok. 250km, 9 etapów, w centrum Pelplin  </a:t>
            </a:r>
            <a:endParaRPr lang="pl-PL" sz="2700" dirty="0">
              <a:solidFill>
                <a:schemeClr val="tx1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74968" y="4437112"/>
            <a:ext cx="1332736" cy="1184995"/>
          </a:xfrm>
        </p:spPr>
        <p:txBody>
          <a:bodyPr>
            <a:normAutofit/>
          </a:bodyPr>
          <a:lstStyle/>
          <a:p>
            <a:pPr marL="533400" lvl="2" indent="0">
              <a:buNone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marL="446088" lvl="2" indent="-271463">
              <a:buNone/>
            </a:pPr>
            <a:endParaRPr 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82468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522" y="1824682"/>
            <a:ext cx="3528392" cy="453094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832"/>
            <a:ext cx="4274411" cy="453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39419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08912" cy="648072"/>
          </a:xfrm>
        </p:spPr>
        <p:txBody>
          <a:bodyPr>
            <a:normAutofit fontScale="90000"/>
          </a:bodyPr>
          <a:lstStyle/>
          <a:p>
            <a:r>
              <a:rPr lang="pl-PL" sz="20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PELPLIŃSKA DROGA ŚW. JAKUBA  244 km </a:t>
            </a: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(3) </a:t>
            </a:r>
            <a:endParaRPr lang="pl-PL" sz="2700" dirty="0">
              <a:solidFill>
                <a:srgbClr val="C00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74968" y="4437112"/>
            <a:ext cx="1332736" cy="1184995"/>
          </a:xfrm>
        </p:spPr>
        <p:txBody>
          <a:bodyPr>
            <a:normAutofit/>
          </a:bodyPr>
          <a:lstStyle/>
          <a:p>
            <a:pPr marL="533400" lvl="2" indent="0">
              <a:buNone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marL="446088" lvl="2" indent="-271463">
              <a:buNone/>
            </a:pPr>
            <a:endParaRPr 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82468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971600" y="1052736"/>
            <a:ext cx="770485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endParaRPr lang="pl-PL" altLang="pl-PL" sz="1200" b="1" dirty="0" smtClean="0"/>
          </a:p>
          <a:p>
            <a:pPr algn="ctr">
              <a:buFontTx/>
              <a:buNone/>
            </a:pPr>
            <a:r>
              <a:rPr lang="pl-PL" altLang="pl-PL" sz="2400" b="1" dirty="0" smtClean="0"/>
              <a:t>ETAP </a:t>
            </a:r>
            <a:r>
              <a:rPr lang="pl-PL" altLang="pl-PL" sz="2400" b="1" dirty="0"/>
              <a:t>1 : Żukowo - Kłodawa 27,7 km</a:t>
            </a:r>
            <a:endParaRPr lang="pl-PL" altLang="pl-PL" sz="2400" dirty="0"/>
          </a:p>
          <a:p>
            <a:pPr>
              <a:buFontTx/>
              <a:buNone/>
            </a:pPr>
            <a:r>
              <a:rPr lang="pl-PL" altLang="pl-PL" sz="2400" b="1" dirty="0">
                <a:solidFill>
                  <a:srgbClr val="C00000"/>
                </a:solidFill>
              </a:rPr>
              <a:t>Początek trasy: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Kościół Wniebowzięcia NMP w Żukowie</a:t>
            </a:r>
          </a:p>
          <a:p>
            <a:pPr algn="ctr">
              <a:buFontTx/>
              <a:buNone/>
            </a:pPr>
            <a:r>
              <a:rPr lang="pl-PL" altLang="pl-PL" sz="2400" dirty="0"/>
              <a:t>Żukowo – Lniska (2,6 km) – Niestępowo (5,4 km) – Widlino (8,1 km) – Kolbudy (12,7 km) – Pręgowo (15,2 km) – Lisewiec (17,9 km) – Żuława (21,2 km) - Jagatowo (23,1 km) – Kłodawa (28,2 km)</a:t>
            </a:r>
          </a:p>
          <a:p>
            <a:pPr>
              <a:buFontTx/>
              <a:buNone/>
            </a:pPr>
            <a:endParaRPr lang="pl-PL" altLang="pl-PL" sz="1200" b="1" dirty="0" smtClean="0">
              <a:solidFill>
                <a:srgbClr val="C00000"/>
              </a:solidFill>
            </a:endParaRPr>
          </a:p>
          <a:p>
            <a:pPr>
              <a:buFontTx/>
              <a:buNone/>
            </a:pPr>
            <a:r>
              <a:rPr lang="pl-PL" altLang="pl-PL" sz="2400" b="1" dirty="0" smtClean="0">
                <a:solidFill>
                  <a:srgbClr val="C00000"/>
                </a:solidFill>
              </a:rPr>
              <a:t>Koniec </a:t>
            </a:r>
            <a:r>
              <a:rPr lang="pl-PL" altLang="pl-PL" sz="2400" b="1" dirty="0">
                <a:solidFill>
                  <a:srgbClr val="C00000"/>
                </a:solidFill>
              </a:rPr>
              <a:t>trasy: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Kościół p.w. św. Jakuba w Kłodawie</a:t>
            </a:r>
          </a:p>
          <a:p>
            <a:pPr>
              <a:buFontTx/>
              <a:buNone/>
            </a:pPr>
            <a:endParaRPr lang="pl-PL" altLang="pl-PL" sz="1400" b="1" dirty="0" smtClean="0"/>
          </a:p>
          <a:p>
            <a:pPr>
              <a:buFontTx/>
              <a:buNone/>
            </a:pPr>
            <a:r>
              <a:rPr lang="pl-PL" altLang="pl-PL" sz="2400" b="1" dirty="0" smtClean="0">
                <a:solidFill>
                  <a:srgbClr val="C00000"/>
                </a:solidFill>
              </a:rPr>
              <a:t>Warte </a:t>
            </a:r>
            <a:r>
              <a:rPr lang="pl-PL" altLang="pl-PL" sz="2400" b="1" dirty="0">
                <a:solidFill>
                  <a:srgbClr val="C00000"/>
                </a:solidFill>
              </a:rPr>
              <a:t>zobaczenia: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000" dirty="0"/>
              <a:t>elektrownie Zameczki Wodne, rezerwat „Jar </a:t>
            </a:r>
            <a:r>
              <a:rPr lang="pl-PL" altLang="pl-PL" sz="2000" dirty="0" err="1"/>
              <a:t>Reknicy</a:t>
            </a:r>
            <a:r>
              <a:rPr lang="pl-PL" altLang="pl-PL" sz="2000" dirty="0"/>
              <a:t>” kościół w Pręgowie, kościół p.w. św. Jakuba Apostoła w Kłodawie</a:t>
            </a:r>
          </a:p>
        </p:txBody>
      </p:sp>
    </p:spTree>
    <p:extLst>
      <p:ext uri="{BB962C8B-B14F-4D97-AF65-F5344CB8AC3E}">
        <p14:creationId xmlns:p14="http://schemas.microsoft.com/office/powerpoint/2010/main" val="197439419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08912" cy="648072"/>
          </a:xfrm>
        </p:spPr>
        <p:txBody>
          <a:bodyPr>
            <a:normAutofit fontScale="90000"/>
          </a:bodyPr>
          <a:lstStyle/>
          <a:p>
            <a:r>
              <a:rPr lang="pl-PL" sz="20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PELPLIŃSKA DROGA ŚW. JAKUBA </a:t>
            </a: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(4) </a:t>
            </a:r>
            <a:endParaRPr lang="pl-PL" sz="2700" dirty="0">
              <a:solidFill>
                <a:srgbClr val="C00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74968" y="4437112"/>
            <a:ext cx="1332736" cy="1184995"/>
          </a:xfrm>
        </p:spPr>
        <p:txBody>
          <a:bodyPr>
            <a:normAutofit/>
          </a:bodyPr>
          <a:lstStyle/>
          <a:p>
            <a:pPr marL="533400" lvl="2" indent="0">
              <a:buNone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marL="446088" lvl="2" indent="-271463">
              <a:buNone/>
            </a:pPr>
            <a:endParaRPr 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82468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95536" y="751344"/>
            <a:ext cx="835292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endParaRPr lang="pl-PL" altLang="pl-PL" b="1" dirty="0" smtClean="0"/>
          </a:p>
          <a:p>
            <a:pPr algn="ctr">
              <a:buFontTx/>
              <a:buNone/>
            </a:pPr>
            <a:r>
              <a:rPr lang="pl-PL" altLang="pl-PL" sz="2400" b="1" dirty="0" smtClean="0"/>
              <a:t>ETAP </a:t>
            </a:r>
            <a:r>
              <a:rPr lang="pl-PL" altLang="pl-PL" sz="2400" b="1" dirty="0"/>
              <a:t>2 : Kłodawa - Pelplin 38,6 km</a:t>
            </a:r>
            <a:endParaRPr lang="pl-PL" altLang="pl-PL" sz="2400" dirty="0"/>
          </a:p>
          <a:p>
            <a:pPr>
              <a:buFontTx/>
              <a:buNone/>
            </a:pPr>
            <a:endParaRPr lang="pl-PL" altLang="pl-PL" b="1" dirty="0" smtClean="0">
              <a:solidFill>
                <a:srgbClr val="C00000"/>
              </a:solidFill>
            </a:endParaRPr>
          </a:p>
          <a:p>
            <a:pPr>
              <a:buFontTx/>
              <a:buNone/>
            </a:pPr>
            <a:r>
              <a:rPr lang="pl-PL" altLang="pl-PL" sz="2400" b="1" dirty="0" smtClean="0">
                <a:solidFill>
                  <a:srgbClr val="C00000"/>
                </a:solidFill>
              </a:rPr>
              <a:t>Początek </a:t>
            </a:r>
            <a:r>
              <a:rPr lang="pl-PL" altLang="pl-PL" sz="2400" b="1" dirty="0">
                <a:solidFill>
                  <a:srgbClr val="C00000"/>
                </a:solidFill>
              </a:rPr>
              <a:t>trasy</a:t>
            </a:r>
            <a:r>
              <a:rPr lang="pl-PL" altLang="pl-PL" sz="2400" b="1" dirty="0"/>
              <a:t>:</a:t>
            </a:r>
            <a:r>
              <a:rPr lang="pl-PL" altLang="pl-PL" sz="2400" dirty="0"/>
              <a:t> Kościół p.w. św. Jakuba w Kłodawie</a:t>
            </a:r>
          </a:p>
          <a:p>
            <a:pPr algn="ctr">
              <a:buFontTx/>
              <a:buNone/>
            </a:pPr>
            <a:r>
              <a:rPr lang="pl-PL" altLang="pl-PL" sz="2400" dirty="0"/>
              <a:t>Kłodawa – Trąbki Małe (2,1 km) – Gołębiewo Wielkie (6,8 km) – Gołębiewo Średnie (8,2 km) – Gołębiewko (10,1 km) – Godziszewo (12,7 km) – Boroszewo (17,5 km) – Zduny (25,8 km) – Brzeźno Wielkie (28,9 km) – Rajkowy (34,3 km) – </a:t>
            </a:r>
            <a:endParaRPr lang="pl-PL" altLang="pl-PL" sz="2400" dirty="0" smtClean="0"/>
          </a:p>
          <a:p>
            <a:pPr algn="ctr">
              <a:buFontTx/>
              <a:buNone/>
            </a:pPr>
            <a:r>
              <a:rPr lang="pl-PL" altLang="pl-PL" sz="2400" dirty="0" smtClean="0"/>
              <a:t>Pelplin </a:t>
            </a:r>
            <a:r>
              <a:rPr lang="pl-PL" altLang="pl-PL" sz="2400" dirty="0"/>
              <a:t>(38,6 km)</a:t>
            </a:r>
          </a:p>
          <a:p>
            <a:pPr>
              <a:buFontTx/>
              <a:buNone/>
            </a:pPr>
            <a:endParaRPr lang="pl-PL" altLang="pl-PL" b="1" dirty="0" smtClean="0">
              <a:solidFill>
                <a:srgbClr val="C00000"/>
              </a:solidFill>
            </a:endParaRPr>
          </a:p>
          <a:p>
            <a:pPr>
              <a:buFontTx/>
              <a:buNone/>
            </a:pPr>
            <a:r>
              <a:rPr lang="pl-PL" altLang="pl-PL" sz="2400" b="1" dirty="0" smtClean="0">
                <a:solidFill>
                  <a:srgbClr val="C00000"/>
                </a:solidFill>
              </a:rPr>
              <a:t>Koniec </a:t>
            </a:r>
            <a:r>
              <a:rPr lang="pl-PL" altLang="pl-PL" sz="2400" b="1" dirty="0">
                <a:solidFill>
                  <a:srgbClr val="C00000"/>
                </a:solidFill>
              </a:rPr>
              <a:t>trasy: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Katedra WNMP w Pelplinie</a:t>
            </a:r>
          </a:p>
          <a:p>
            <a:pPr>
              <a:buFontTx/>
              <a:buNone/>
            </a:pPr>
            <a:endParaRPr lang="pl-PL" altLang="pl-PL" b="1" dirty="0" smtClean="0">
              <a:solidFill>
                <a:srgbClr val="C00000"/>
              </a:solidFill>
            </a:endParaRPr>
          </a:p>
          <a:p>
            <a:pPr>
              <a:buFontTx/>
              <a:buNone/>
            </a:pPr>
            <a:r>
              <a:rPr lang="pl-PL" altLang="pl-PL" sz="2400" b="1" dirty="0" smtClean="0">
                <a:solidFill>
                  <a:srgbClr val="C00000"/>
                </a:solidFill>
              </a:rPr>
              <a:t>Warte </a:t>
            </a:r>
            <a:r>
              <a:rPr lang="pl-PL" altLang="pl-PL" sz="2400" b="1" dirty="0">
                <a:solidFill>
                  <a:srgbClr val="C00000"/>
                </a:solidFill>
              </a:rPr>
              <a:t>zobaczenia: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kościół w Godziszewie, gotycki kościół w Rajkowach, Pelplin: katedra Wniebowzięcia NMP, Dawne Opactwo Cysters.</a:t>
            </a:r>
          </a:p>
        </p:txBody>
      </p:sp>
    </p:spTree>
    <p:extLst>
      <p:ext uri="{BB962C8B-B14F-4D97-AF65-F5344CB8AC3E}">
        <p14:creationId xmlns:p14="http://schemas.microsoft.com/office/powerpoint/2010/main" val="104916153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08912" cy="648072"/>
          </a:xfrm>
        </p:spPr>
        <p:txBody>
          <a:bodyPr>
            <a:normAutofit fontScale="90000"/>
          </a:bodyPr>
          <a:lstStyle/>
          <a:p>
            <a:r>
              <a:rPr lang="pl-PL" sz="20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PELPLIŃSKA DROGA ŚW. JAKUBA </a:t>
            </a: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(5) </a:t>
            </a:r>
            <a:endParaRPr lang="pl-PL" sz="2700" dirty="0">
              <a:solidFill>
                <a:srgbClr val="C00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74968" y="4437112"/>
            <a:ext cx="1332736" cy="1184995"/>
          </a:xfrm>
        </p:spPr>
        <p:txBody>
          <a:bodyPr>
            <a:normAutofit/>
          </a:bodyPr>
          <a:lstStyle/>
          <a:p>
            <a:pPr marL="533400" lvl="2" indent="0">
              <a:buNone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marL="446088" lvl="2" indent="-271463">
              <a:buNone/>
            </a:pPr>
            <a:endParaRPr 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82468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611560" y="1028342"/>
            <a:ext cx="806489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pl-PL" altLang="pl-PL" sz="2400" b="1" dirty="0"/>
              <a:t>ETAP 3 : Pelplin - Gniew 23,5 km</a:t>
            </a:r>
            <a:endParaRPr lang="pl-PL" altLang="pl-PL" sz="2400" dirty="0"/>
          </a:p>
          <a:p>
            <a:pPr>
              <a:buFontTx/>
              <a:buNone/>
            </a:pPr>
            <a:endParaRPr lang="pl-PL" altLang="pl-PL" sz="2400" b="1" dirty="0"/>
          </a:p>
          <a:p>
            <a:pPr>
              <a:buFontTx/>
              <a:buNone/>
            </a:pPr>
            <a:r>
              <a:rPr lang="pl-PL" altLang="pl-PL" sz="2400" b="1" dirty="0">
                <a:solidFill>
                  <a:srgbClr val="C00000"/>
                </a:solidFill>
              </a:rPr>
              <a:t>Początek trasy: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Katedra Wniebowzięcia Najświętszej Maryi Panny w Pelplinie</a:t>
            </a:r>
          </a:p>
          <a:p>
            <a:pPr algn="ctr">
              <a:buFontTx/>
              <a:buNone/>
            </a:pPr>
            <a:r>
              <a:rPr lang="pl-PL" altLang="pl-PL" sz="2400" dirty="0"/>
              <a:t>Pelplin – Rożental (2,1 km) – Rombark (6,3 km) Nowa Cerkiew (8,7 km) – Morzeszczyn (14,0km) – Dzierżążno (15,5 km) – Gogolewo (19,5 km) – Brodzkie Młyny  (21,0 km) - Gniew (23,5 km</a:t>
            </a:r>
            <a:r>
              <a:rPr lang="pl-PL" altLang="pl-PL" sz="2400" dirty="0" smtClean="0"/>
              <a:t>)</a:t>
            </a:r>
          </a:p>
          <a:p>
            <a:pPr algn="ctr">
              <a:buFontTx/>
              <a:buNone/>
            </a:pPr>
            <a:endParaRPr lang="pl-PL" altLang="pl-PL" sz="2000" dirty="0"/>
          </a:p>
          <a:p>
            <a:pPr>
              <a:buFontTx/>
              <a:buNone/>
            </a:pPr>
            <a:r>
              <a:rPr lang="pl-PL" altLang="pl-PL" sz="2400" b="1" dirty="0">
                <a:solidFill>
                  <a:srgbClr val="C00000"/>
                </a:solidFill>
              </a:rPr>
              <a:t>Koniec trasy: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Centrum miasta Gniew </a:t>
            </a:r>
            <a:r>
              <a:rPr lang="pl-PL" altLang="pl-PL" sz="2400" dirty="0" smtClean="0"/>
              <a:t>– rynek</a:t>
            </a:r>
          </a:p>
          <a:p>
            <a:pPr>
              <a:buFontTx/>
              <a:buNone/>
            </a:pPr>
            <a:endParaRPr lang="pl-PL" altLang="pl-PL" sz="2000" dirty="0"/>
          </a:p>
          <a:p>
            <a:pPr>
              <a:buFontTx/>
              <a:buNone/>
            </a:pPr>
            <a:r>
              <a:rPr lang="pl-PL" altLang="pl-PL" sz="2400" b="1" dirty="0">
                <a:solidFill>
                  <a:srgbClr val="C00000"/>
                </a:solidFill>
              </a:rPr>
              <a:t>Warte zobaczenia: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kościół w Nowej Cerkwi, Dzierżążno - kościół p.w. św. Jakuba Apostoła, Gniew: stare miasto, zamek pokrzyżacki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97439419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08912" cy="648072"/>
          </a:xfrm>
        </p:spPr>
        <p:txBody>
          <a:bodyPr>
            <a:normAutofit fontScale="90000"/>
          </a:bodyPr>
          <a:lstStyle/>
          <a:p>
            <a:r>
              <a:rPr lang="pl-PL" sz="20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PELPLIŃSKA DROGA ŚW. JAKUBA </a:t>
            </a: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(6) </a:t>
            </a:r>
            <a:endParaRPr lang="pl-PL" sz="2700" dirty="0">
              <a:solidFill>
                <a:srgbClr val="C00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74968" y="4437112"/>
            <a:ext cx="1332736" cy="1184995"/>
          </a:xfrm>
        </p:spPr>
        <p:txBody>
          <a:bodyPr>
            <a:normAutofit/>
          </a:bodyPr>
          <a:lstStyle/>
          <a:p>
            <a:pPr marL="533400" lvl="2" indent="0">
              <a:buNone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marL="446088" lvl="2" indent="-271463">
              <a:buNone/>
            </a:pPr>
            <a:endParaRPr 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82468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95536" y="1305342"/>
            <a:ext cx="828092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pl-PL" altLang="pl-PL" sz="2400" b="1" dirty="0"/>
              <a:t>ETAP 4 : Gniew - Nowe 31,1 km</a:t>
            </a:r>
            <a:endParaRPr lang="pl-PL" altLang="pl-PL" sz="2400" dirty="0"/>
          </a:p>
          <a:p>
            <a:pPr>
              <a:buFontTx/>
              <a:buNone/>
            </a:pPr>
            <a:endParaRPr lang="pl-PL" altLang="pl-PL" sz="2400" b="1" dirty="0"/>
          </a:p>
          <a:p>
            <a:pPr>
              <a:buFontTx/>
              <a:buNone/>
            </a:pPr>
            <a:r>
              <a:rPr lang="pl-PL" altLang="pl-PL" sz="2400" b="1" dirty="0">
                <a:solidFill>
                  <a:srgbClr val="C00000"/>
                </a:solidFill>
              </a:rPr>
              <a:t>Początek trasy: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Centrum miasta Gniew - rynek</a:t>
            </a:r>
          </a:p>
          <a:p>
            <a:pPr algn="ctr">
              <a:buFontTx/>
              <a:buNone/>
            </a:pPr>
            <a:r>
              <a:rPr lang="pl-PL" altLang="pl-PL" sz="2400" dirty="0"/>
              <a:t>Gniew – Nicponia (1,3 km) – Tymawa (4,5 km) – Jaźwiska (7,3 km) – Aplinki (10,1 km) – Opalenie (11,6 km) – Widlice (14,0 km) – Półwieś (22,3 km) – Pieniążkowo (23,9 km) – Kozielec (26,2 km) – Nowe (31,1 km</a:t>
            </a:r>
            <a:r>
              <a:rPr lang="pl-PL" altLang="pl-PL" sz="2400" dirty="0" smtClean="0"/>
              <a:t>)</a:t>
            </a:r>
          </a:p>
          <a:p>
            <a:pPr algn="ctr">
              <a:buFontTx/>
              <a:buNone/>
            </a:pPr>
            <a:endParaRPr lang="pl-PL" altLang="pl-PL" sz="2000" dirty="0"/>
          </a:p>
          <a:p>
            <a:pPr>
              <a:buFontTx/>
              <a:buNone/>
            </a:pPr>
            <a:r>
              <a:rPr lang="pl-PL" altLang="pl-PL" sz="2400" b="1" dirty="0">
                <a:solidFill>
                  <a:srgbClr val="C00000"/>
                </a:solidFill>
              </a:rPr>
              <a:t>Koniec trasy: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Centrum miasta </a:t>
            </a:r>
            <a:r>
              <a:rPr lang="pl-PL" altLang="pl-PL" sz="2400" dirty="0" smtClean="0"/>
              <a:t>Nowe</a:t>
            </a:r>
          </a:p>
          <a:p>
            <a:pPr>
              <a:buFontTx/>
              <a:buNone/>
            </a:pPr>
            <a:endParaRPr lang="pl-PL" altLang="pl-PL" sz="2000" dirty="0"/>
          </a:p>
          <a:p>
            <a:pPr>
              <a:buFontTx/>
              <a:buNone/>
            </a:pPr>
            <a:r>
              <a:rPr lang="pl-PL" altLang="pl-PL" sz="2400" b="1" dirty="0">
                <a:solidFill>
                  <a:srgbClr val="C00000"/>
                </a:solidFill>
              </a:rPr>
              <a:t>Warte zobaczenia: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kościół w Tymawie, w Opaleniu, rezerwat przyrody Małe Wiosło, Nowe - kościół poklasztorny, kościół farny, zamek</a:t>
            </a:r>
          </a:p>
        </p:txBody>
      </p:sp>
    </p:spTree>
    <p:extLst>
      <p:ext uri="{BB962C8B-B14F-4D97-AF65-F5344CB8AC3E}">
        <p14:creationId xmlns:p14="http://schemas.microsoft.com/office/powerpoint/2010/main" val="53860137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08912" cy="648072"/>
          </a:xfrm>
        </p:spPr>
        <p:txBody>
          <a:bodyPr>
            <a:normAutofit fontScale="90000"/>
          </a:bodyPr>
          <a:lstStyle/>
          <a:p>
            <a:r>
              <a:rPr lang="pl-PL" sz="20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PELPLIŃSKA DROGA ŚW. JAKUBA </a:t>
            </a: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(7) </a:t>
            </a:r>
            <a:endParaRPr lang="pl-PL" sz="2700" dirty="0">
              <a:solidFill>
                <a:srgbClr val="C00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74968" y="4437112"/>
            <a:ext cx="1332736" cy="1184995"/>
          </a:xfrm>
        </p:spPr>
        <p:txBody>
          <a:bodyPr>
            <a:normAutofit/>
          </a:bodyPr>
          <a:lstStyle/>
          <a:p>
            <a:pPr marL="533400" lvl="2" indent="0">
              <a:buNone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marL="446088" lvl="2" indent="-271463">
              <a:buNone/>
            </a:pPr>
            <a:endParaRPr 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82468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95536" y="1305342"/>
            <a:ext cx="835292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pl-PL" altLang="pl-PL" sz="2400" b="1" dirty="0"/>
              <a:t>ETAP 5 : Nowe - Grudziądz 21,8 km</a:t>
            </a:r>
            <a:endParaRPr lang="pl-PL" altLang="pl-PL" sz="2400" dirty="0"/>
          </a:p>
          <a:p>
            <a:pPr>
              <a:buFontTx/>
              <a:buNone/>
            </a:pPr>
            <a:endParaRPr lang="pl-PL" altLang="pl-PL" b="1" dirty="0" smtClean="0"/>
          </a:p>
          <a:p>
            <a:pPr>
              <a:buFontTx/>
              <a:buNone/>
            </a:pPr>
            <a:r>
              <a:rPr lang="pl-PL" altLang="pl-PL" sz="2400" b="1" dirty="0" smtClean="0">
                <a:solidFill>
                  <a:srgbClr val="C00000"/>
                </a:solidFill>
              </a:rPr>
              <a:t>Początek </a:t>
            </a:r>
            <a:r>
              <a:rPr lang="pl-PL" altLang="pl-PL" sz="2400" b="1" dirty="0">
                <a:solidFill>
                  <a:srgbClr val="C00000"/>
                </a:solidFill>
              </a:rPr>
              <a:t>trasy: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Centrum miasta </a:t>
            </a:r>
            <a:r>
              <a:rPr lang="pl-PL" altLang="pl-PL" sz="2400" dirty="0" smtClean="0"/>
              <a:t>Nowe</a:t>
            </a:r>
          </a:p>
          <a:p>
            <a:pPr>
              <a:buFontTx/>
              <a:buNone/>
            </a:pPr>
            <a:endParaRPr lang="pl-PL" altLang="pl-PL" dirty="0"/>
          </a:p>
          <a:p>
            <a:pPr algn="ctr">
              <a:buFontTx/>
              <a:buNone/>
            </a:pPr>
            <a:r>
              <a:rPr lang="pl-PL" altLang="pl-PL" sz="2400" dirty="0"/>
              <a:t>Nowe – Tryl (5,9 km) – Mątawy (9,0 km) –Wielkie Zajączkowo (11,9 km) – Wielki Lubień (15,2 km) – Dragacz (17,2 km) – Grudziądz (21, 8 km)  </a:t>
            </a:r>
          </a:p>
          <a:p>
            <a:pPr>
              <a:buFontTx/>
              <a:buNone/>
            </a:pPr>
            <a:endParaRPr lang="pl-PL" altLang="pl-PL" b="1" dirty="0" smtClean="0"/>
          </a:p>
          <a:p>
            <a:pPr>
              <a:buFontTx/>
              <a:buNone/>
            </a:pPr>
            <a:r>
              <a:rPr lang="pl-PL" altLang="pl-PL" sz="2400" b="1" dirty="0" smtClean="0">
                <a:solidFill>
                  <a:srgbClr val="C00000"/>
                </a:solidFill>
              </a:rPr>
              <a:t>Koniec </a:t>
            </a:r>
            <a:r>
              <a:rPr lang="pl-PL" altLang="pl-PL" sz="2400" b="1" dirty="0">
                <a:solidFill>
                  <a:srgbClr val="C00000"/>
                </a:solidFill>
              </a:rPr>
              <a:t>trasy: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Centrum miasta Grudziądz</a:t>
            </a:r>
          </a:p>
          <a:p>
            <a:pPr>
              <a:buFontTx/>
              <a:buNone/>
            </a:pPr>
            <a:endParaRPr lang="pl-PL" altLang="pl-PL" b="1" dirty="0" smtClean="0"/>
          </a:p>
          <a:p>
            <a:pPr>
              <a:buFontTx/>
              <a:buNone/>
            </a:pPr>
            <a:r>
              <a:rPr lang="pl-PL" altLang="pl-PL" sz="2400" b="1" dirty="0" smtClean="0">
                <a:solidFill>
                  <a:srgbClr val="C00000"/>
                </a:solidFill>
              </a:rPr>
              <a:t>Warte </a:t>
            </a:r>
            <a:r>
              <a:rPr lang="pl-PL" altLang="pl-PL" sz="2400" b="1" dirty="0">
                <a:solidFill>
                  <a:srgbClr val="C00000"/>
                </a:solidFill>
              </a:rPr>
              <a:t>zobaczenia: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kościół p.w. św. Jakuba Apostoła w Wielkim Lubieniu, Biała Karczma, Grudziądz -  mury miejskie, pozostałości zamku, cytadela</a:t>
            </a:r>
          </a:p>
        </p:txBody>
      </p:sp>
    </p:spTree>
    <p:extLst>
      <p:ext uri="{BB962C8B-B14F-4D97-AF65-F5344CB8AC3E}">
        <p14:creationId xmlns:p14="http://schemas.microsoft.com/office/powerpoint/2010/main" val="104916153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23527" y="476673"/>
            <a:ext cx="7272808" cy="576064"/>
          </a:xfrm>
        </p:spPr>
        <p:txBody>
          <a:bodyPr>
            <a:normAutofit/>
          </a:bodyPr>
          <a:lstStyle/>
          <a:p>
            <a: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POMORSKA DROGA ŚW. JAKUBA </a:t>
            </a:r>
            <a:endParaRPr lang="pl-PL" sz="2000" dirty="0">
              <a:solidFill>
                <a:srgbClr val="C00000"/>
              </a:solidFill>
            </a:endParaRPr>
          </a:p>
        </p:txBody>
      </p:sp>
      <p:pic>
        <p:nvPicPr>
          <p:cNvPr id="4" name="Picture 2" descr="C:\Users\abc\Documents\0 RYSZARD\DROGA JAKUBOWA\0 konferencja Gdańsk, 14.03.15\droga jakub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316" y="1628800"/>
            <a:ext cx="8411399" cy="341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51520" y="2636912"/>
            <a:ext cx="85427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0" algn="ctr">
              <a:buNone/>
            </a:pPr>
            <a:endParaRPr lang="pl-PL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indent="0" algn="ctr">
              <a:buNone/>
            </a:pPr>
            <a:endParaRPr lang="pl-PL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indent="0" algn="ctr">
              <a:buNone/>
            </a:pPr>
            <a:endParaRPr lang="pl-PL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indent="0" algn="ctr">
              <a:buNone/>
            </a:pP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indent="0" algn="ctr">
              <a:buNone/>
            </a:pPr>
            <a:endParaRPr lang="pl-PL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indent="0" algn="ctr">
              <a:buNone/>
            </a:pP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indent="0" algn="ctr">
              <a:buNone/>
            </a:pPr>
            <a:endParaRPr lang="pl-PL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indent="0" algn="ctr">
              <a:buNone/>
            </a:pP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indent="0" algn="ctr">
              <a:buNone/>
            </a:pPr>
            <a:endParaRPr lang="pl-PL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indent="0" algn="ctr">
              <a:buNone/>
            </a:pPr>
            <a:endParaRPr lang="pl-PL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indent="0" algn="ctr">
              <a:buNone/>
            </a:pP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państwa: Litwa – Rosja – Polska – Niemcy </a:t>
            </a:r>
          </a:p>
          <a:p>
            <a:pPr marL="182880" indent="0" algn="ctr"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długość szlaku głównego Kretynga – Rostok  = 1.134 km</a:t>
            </a:r>
          </a:p>
          <a:p>
            <a:pPr marL="182880" indent="0" algn="ctr"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 etapów szlaku głównego </a:t>
            </a:r>
          </a:p>
        </p:txBody>
      </p:sp>
    </p:spTree>
    <p:extLst>
      <p:ext uri="{BB962C8B-B14F-4D97-AF65-F5344CB8AC3E}">
        <p14:creationId xmlns:p14="http://schemas.microsoft.com/office/powerpoint/2010/main" val="394381719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08912" cy="648072"/>
          </a:xfrm>
        </p:spPr>
        <p:txBody>
          <a:bodyPr>
            <a:normAutofit fontScale="90000"/>
          </a:bodyPr>
          <a:lstStyle/>
          <a:p>
            <a:r>
              <a:rPr lang="pl-PL" sz="20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PELPLIŃSKA DROGA ŚW. JAKUBA </a:t>
            </a: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(8) </a:t>
            </a:r>
            <a:endParaRPr lang="pl-PL" sz="2700" dirty="0">
              <a:solidFill>
                <a:srgbClr val="C00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74968" y="4437112"/>
            <a:ext cx="1332736" cy="1184995"/>
          </a:xfrm>
        </p:spPr>
        <p:txBody>
          <a:bodyPr>
            <a:normAutofit/>
          </a:bodyPr>
          <a:lstStyle/>
          <a:p>
            <a:pPr marL="533400" lvl="2" indent="0">
              <a:buNone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marL="446088" lvl="2" indent="-271463">
              <a:buNone/>
            </a:pPr>
            <a:endParaRPr 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82468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611560" y="889844"/>
            <a:ext cx="806489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pl-PL" altLang="pl-PL" sz="2400" b="1" dirty="0"/>
              <a:t>ETAP 6 : Grudziądz - Świecie 26,5 km</a:t>
            </a:r>
            <a:endParaRPr lang="pl-PL" altLang="pl-PL" sz="2400" dirty="0"/>
          </a:p>
          <a:p>
            <a:pPr>
              <a:buFontTx/>
              <a:buNone/>
            </a:pPr>
            <a:endParaRPr lang="pl-PL" altLang="pl-PL" sz="2400" b="1" dirty="0"/>
          </a:p>
          <a:p>
            <a:pPr>
              <a:buFontTx/>
              <a:buNone/>
            </a:pPr>
            <a:r>
              <a:rPr lang="pl-PL" altLang="pl-PL" sz="2400" b="1" dirty="0">
                <a:solidFill>
                  <a:srgbClr val="C00000"/>
                </a:solidFill>
              </a:rPr>
              <a:t>Początek trasy: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Centrum miasta Grudziądz</a:t>
            </a:r>
          </a:p>
          <a:p>
            <a:pPr>
              <a:buFontTx/>
              <a:buNone/>
            </a:pPr>
            <a:endParaRPr lang="pl-PL" altLang="pl-PL" dirty="0" smtClean="0"/>
          </a:p>
          <a:p>
            <a:pPr>
              <a:buFontTx/>
              <a:buNone/>
            </a:pPr>
            <a:r>
              <a:rPr lang="pl-PL" altLang="pl-PL" sz="2400" dirty="0" smtClean="0"/>
              <a:t>Grudziądz </a:t>
            </a:r>
            <a:r>
              <a:rPr lang="pl-PL" altLang="pl-PL" sz="2400" dirty="0"/>
              <a:t>– Michale (3,0 km) – Bratwin (6,6 km) – Polskie Stwolno (9,0 km) – Wielkie Stwolno (10,8 km) – Wiąskie Piaski (14,9 km) – Sartowice (18,2 km) – Wiąg (21,2 km) – Świecie (26,5 km</a:t>
            </a:r>
            <a:r>
              <a:rPr lang="pl-PL" altLang="pl-PL" sz="2400" dirty="0" smtClean="0"/>
              <a:t>)</a:t>
            </a:r>
          </a:p>
          <a:p>
            <a:pPr>
              <a:buFontTx/>
              <a:buNone/>
            </a:pPr>
            <a:endParaRPr lang="pl-PL" altLang="pl-PL" dirty="0" smtClean="0"/>
          </a:p>
          <a:p>
            <a:pPr>
              <a:buFontTx/>
              <a:buNone/>
            </a:pPr>
            <a:r>
              <a:rPr lang="pl-PL" altLang="pl-PL" sz="2400" b="1" dirty="0" smtClean="0">
                <a:solidFill>
                  <a:srgbClr val="C00000"/>
                </a:solidFill>
              </a:rPr>
              <a:t>Koniec </a:t>
            </a:r>
            <a:r>
              <a:rPr lang="pl-PL" altLang="pl-PL" sz="2400" b="1" dirty="0">
                <a:solidFill>
                  <a:srgbClr val="C00000"/>
                </a:solidFill>
              </a:rPr>
              <a:t>trasy: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Centrum miasta Świecie - Duży </a:t>
            </a:r>
            <a:r>
              <a:rPr lang="pl-PL" altLang="pl-PL" sz="2400" dirty="0" smtClean="0"/>
              <a:t>Rynek</a:t>
            </a:r>
          </a:p>
          <a:p>
            <a:pPr>
              <a:buFontTx/>
              <a:buNone/>
            </a:pPr>
            <a:endParaRPr lang="pl-PL" altLang="pl-PL" dirty="0"/>
          </a:p>
          <a:p>
            <a:pPr>
              <a:buFontTx/>
              <a:buNone/>
            </a:pPr>
            <a:r>
              <a:rPr lang="pl-PL" altLang="pl-PL" sz="2400" b="1" dirty="0">
                <a:solidFill>
                  <a:srgbClr val="C00000"/>
                </a:solidFill>
              </a:rPr>
              <a:t>Warte zobaczenia: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„Czarcie Góry”, Rezerwat „Śnieżynka”, Świecie - rynek, „Klasztorek”, Stara Fara, Zamek Wodny, Izba Regionalna Ziemi Świeckiej</a:t>
            </a:r>
          </a:p>
        </p:txBody>
      </p:sp>
    </p:spTree>
    <p:extLst>
      <p:ext uri="{BB962C8B-B14F-4D97-AF65-F5344CB8AC3E}">
        <p14:creationId xmlns:p14="http://schemas.microsoft.com/office/powerpoint/2010/main" val="53860137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08912" cy="648072"/>
          </a:xfrm>
        </p:spPr>
        <p:txBody>
          <a:bodyPr>
            <a:normAutofit fontScale="90000"/>
          </a:bodyPr>
          <a:lstStyle/>
          <a:p>
            <a:r>
              <a:rPr lang="pl-PL" sz="20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PELPLIŃSKA DROGA ŚW. JAKUBA </a:t>
            </a: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(9) </a:t>
            </a:r>
            <a:endParaRPr lang="pl-PL" sz="2700" dirty="0">
              <a:solidFill>
                <a:srgbClr val="C00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74968" y="4437112"/>
            <a:ext cx="1332736" cy="1184995"/>
          </a:xfrm>
        </p:spPr>
        <p:txBody>
          <a:bodyPr>
            <a:normAutofit/>
          </a:bodyPr>
          <a:lstStyle/>
          <a:p>
            <a:pPr marL="533400" lvl="2" indent="0">
              <a:buNone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marL="446088" lvl="2" indent="-271463">
              <a:buNone/>
            </a:pPr>
            <a:endParaRPr 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82468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95536" y="1028343"/>
            <a:ext cx="842493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pl-PL" altLang="pl-PL" sz="2400" b="1" dirty="0"/>
              <a:t>ETAP 7 : Świecie - Niewieścin 24,9 km</a:t>
            </a:r>
            <a:endParaRPr lang="pl-PL" altLang="pl-PL" sz="2400" dirty="0"/>
          </a:p>
          <a:p>
            <a:pPr>
              <a:buFontTx/>
              <a:buNone/>
            </a:pPr>
            <a:endParaRPr lang="pl-PL" altLang="pl-PL" b="1" dirty="0" smtClean="0"/>
          </a:p>
          <a:p>
            <a:pPr>
              <a:buFontTx/>
              <a:buNone/>
            </a:pPr>
            <a:r>
              <a:rPr lang="pl-PL" altLang="pl-PL" sz="2400" b="1" dirty="0" smtClean="0">
                <a:solidFill>
                  <a:srgbClr val="C00000"/>
                </a:solidFill>
              </a:rPr>
              <a:t>Początek </a:t>
            </a:r>
            <a:r>
              <a:rPr lang="pl-PL" altLang="pl-PL" sz="2400" b="1" dirty="0">
                <a:solidFill>
                  <a:srgbClr val="C00000"/>
                </a:solidFill>
              </a:rPr>
              <a:t>trasy: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Centrum miasta Świecie - Duży Rynek</a:t>
            </a:r>
          </a:p>
          <a:p>
            <a:pPr algn="ctr">
              <a:buFontTx/>
              <a:buNone/>
            </a:pPr>
            <a:r>
              <a:rPr lang="pl-PL" altLang="pl-PL" sz="2400" dirty="0"/>
              <a:t>Świecie – Głogówko Królewskie (4,5 km) – Niedźwiedź (7,5 km) – Kosowo (11,0 km) – Topolno (19,1 km) – Rudki (20,2 km) – Cieleszyn (22,7 km) - Niewieścin (25,4 km)</a:t>
            </a:r>
          </a:p>
          <a:p>
            <a:pPr>
              <a:buFontTx/>
              <a:buNone/>
            </a:pPr>
            <a:endParaRPr lang="pl-PL" altLang="pl-PL" b="1" dirty="0" smtClean="0"/>
          </a:p>
          <a:p>
            <a:pPr>
              <a:buFontTx/>
              <a:buNone/>
            </a:pPr>
            <a:r>
              <a:rPr lang="pl-PL" altLang="pl-PL" sz="2400" b="1" dirty="0" smtClean="0">
                <a:solidFill>
                  <a:srgbClr val="C00000"/>
                </a:solidFill>
              </a:rPr>
              <a:t>Koniec </a:t>
            </a:r>
            <a:r>
              <a:rPr lang="pl-PL" altLang="pl-PL" sz="2400" b="1" dirty="0">
                <a:solidFill>
                  <a:srgbClr val="C00000"/>
                </a:solidFill>
              </a:rPr>
              <a:t>trasy: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Niewieścin - kościół p.w. św. Jakuba Apostoła</a:t>
            </a:r>
          </a:p>
          <a:p>
            <a:pPr>
              <a:buFontTx/>
              <a:buNone/>
            </a:pPr>
            <a:endParaRPr lang="pl-PL" altLang="pl-PL" b="1" dirty="0" smtClean="0"/>
          </a:p>
          <a:p>
            <a:pPr>
              <a:buFontTx/>
              <a:buNone/>
            </a:pPr>
            <a:r>
              <a:rPr lang="pl-PL" altLang="pl-PL" sz="2400" b="1" dirty="0" smtClean="0">
                <a:solidFill>
                  <a:srgbClr val="C00000"/>
                </a:solidFill>
              </a:rPr>
              <a:t>Warte </a:t>
            </a:r>
            <a:r>
              <a:rPr lang="pl-PL" altLang="pl-PL" sz="2400" b="1" dirty="0">
                <a:solidFill>
                  <a:srgbClr val="C00000"/>
                </a:solidFill>
              </a:rPr>
              <a:t>zobaczenia: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Zespół pałacowo-parkowy oraz kościół Nawiedzenia NMP w Topolnie, Wzgórze</a:t>
            </a:r>
            <a:br>
              <a:rPr lang="pl-PL" altLang="pl-PL" sz="2400" dirty="0"/>
            </a:br>
            <a:r>
              <a:rPr lang="pl-PL" altLang="pl-PL" sz="2400" dirty="0"/>
              <a:t>i Źródło św. Rocha, kościół p.w. św. Jakuba Apostoła w Niewieścinie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53860137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08912" cy="648072"/>
          </a:xfrm>
        </p:spPr>
        <p:txBody>
          <a:bodyPr>
            <a:normAutofit fontScale="90000"/>
          </a:bodyPr>
          <a:lstStyle/>
          <a:p>
            <a:r>
              <a:rPr lang="pl-PL" sz="20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PELPLIŃSKA DROGA ŚW. JAKUBA </a:t>
            </a: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(10) </a:t>
            </a:r>
            <a:endParaRPr lang="pl-PL" sz="2700" dirty="0">
              <a:solidFill>
                <a:srgbClr val="C00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74968" y="4437112"/>
            <a:ext cx="1332736" cy="1184995"/>
          </a:xfrm>
        </p:spPr>
        <p:txBody>
          <a:bodyPr>
            <a:normAutofit/>
          </a:bodyPr>
          <a:lstStyle/>
          <a:p>
            <a:pPr marL="533400" lvl="2" indent="0">
              <a:buNone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marL="446088" lvl="2" indent="-271463">
              <a:buNone/>
            </a:pPr>
            <a:endParaRPr 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82468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95536" y="1028343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pl-PL" altLang="pl-PL" sz="2400" b="1" dirty="0"/>
              <a:t>ETAP 8 : Niewieścin - Zławieś Wielka 26,5 km</a:t>
            </a:r>
            <a:endParaRPr lang="pl-PL" altLang="pl-PL" sz="2400" dirty="0"/>
          </a:p>
          <a:p>
            <a:pPr>
              <a:buFontTx/>
              <a:buNone/>
            </a:pPr>
            <a:endParaRPr lang="pl-PL" altLang="pl-PL" sz="2400" b="1" dirty="0" smtClean="0"/>
          </a:p>
          <a:p>
            <a:pPr>
              <a:buFontTx/>
              <a:buNone/>
            </a:pPr>
            <a:r>
              <a:rPr lang="pl-PL" altLang="pl-PL" sz="2400" b="1" dirty="0" smtClean="0">
                <a:solidFill>
                  <a:srgbClr val="C00000"/>
                </a:solidFill>
              </a:rPr>
              <a:t>Początek </a:t>
            </a:r>
            <a:r>
              <a:rPr lang="pl-PL" altLang="pl-PL" sz="2400" b="1" dirty="0">
                <a:solidFill>
                  <a:srgbClr val="C00000"/>
                </a:solidFill>
              </a:rPr>
              <a:t>trasy: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Niewieścin - kościół p.w. św. Jakuba Apostoła</a:t>
            </a:r>
          </a:p>
          <a:p>
            <a:pPr algn="ctr">
              <a:buFontTx/>
              <a:buNone/>
            </a:pPr>
            <a:r>
              <a:rPr lang="pl-PL" altLang="pl-PL" sz="2400" dirty="0"/>
              <a:t>Niewieścin – Suponin (3,3 km) - Włóki (5,7 km) – Strzelce Dolne (11,2 km) – Bydgoszcz ul. Pelplińska (15,0 km) – ul. GOPR (17,5 km) – Most (18,5 km) – Strzyżawa (20,5 km) – Ostromecko (22,9 km) – Zławieś Wielka (35,0 km)</a:t>
            </a:r>
          </a:p>
          <a:p>
            <a:pPr>
              <a:buFontTx/>
              <a:buNone/>
            </a:pPr>
            <a:endParaRPr lang="pl-PL" altLang="pl-PL" b="1" dirty="0" smtClean="0">
              <a:solidFill>
                <a:srgbClr val="C00000"/>
              </a:solidFill>
            </a:endParaRPr>
          </a:p>
          <a:p>
            <a:pPr>
              <a:buFontTx/>
              <a:buNone/>
            </a:pPr>
            <a:r>
              <a:rPr lang="pl-PL" altLang="pl-PL" sz="2400" b="1" dirty="0" smtClean="0">
                <a:solidFill>
                  <a:srgbClr val="C00000"/>
                </a:solidFill>
              </a:rPr>
              <a:t>Koniec </a:t>
            </a:r>
            <a:r>
              <a:rPr lang="pl-PL" altLang="pl-PL" sz="2400" b="1" dirty="0">
                <a:solidFill>
                  <a:srgbClr val="C00000"/>
                </a:solidFill>
              </a:rPr>
              <a:t>trasy: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Zławieś Wielka - centrum wsi</a:t>
            </a:r>
          </a:p>
          <a:p>
            <a:pPr>
              <a:buFontTx/>
              <a:buNone/>
            </a:pPr>
            <a:endParaRPr lang="pl-PL" altLang="pl-PL" b="1" dirty="0" smtClean="0"/>
          </a:p>
          <a:p>
            <a:pPr>
              <a:buFontTx/>
              <a:buNone/>
            </a:pPr>
            <a:r>
              <a:rPr lang="pl-PL" altLang="pl-PL" sz="2400" b="1" dirty="0" smtClean="0">
                <a:solidFill>
                  <a:srgbClr val="C00000"/>
                </a:solidFill>
              </a:rPr>
              <a:t>Warte </a:t>
            </a:r>
            <a:r>
              <a:rPr lang="pl-PL" altLang="pl-PL" sz="2400" b="1" dirty="0">
                <a:solidFill>
                  <a:srgbClr val="C00000"/>
                </a:solidFill>
              </a:rPr>
              <a:t>zobaczenia: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drewniany p.w. św. Marii Magdaleny we Włókach, zespół pałacowo-parkowy w Ostromecku</a:t>
            </a:r>
          </a:p>
        </p:txBody>
      </p:sp>
    </p:spTree>
    <p:extLst>
      <p:ext uri="{BB962C8B-B14F-4D97-AF65-F5344CB8AC3E}">
        <p14:creationId xmlns:p14="http://schemas.microsoft.com/office/powerpoint/2010/main" val="415253382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08912" cy="648072"/>
          </a:xfrm>
        </p:spPr>
        <p:txBody>
          <a:bodyPr>
            <a:normAutofit fontScale="90000"/>
          </a:bodyPr>
          <a:lstStyle/>
          <a:p>
            <a:r>
              <a:rPr lang="pl-PL" sz="20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PELPLIŃSKA DROGA ŚW. JAKUBA </a:t>
            </a: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(11) </a:t>
            </a:r>
            <a:endParaRPr lang="pl-PL" sz="2700" dirty="0">
              <a:solidFill>
                <a:srgbClr val="C00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74968" y="4437112"/>
            <a:ext cx="1332736" cy="1184995"/>
          </a:xfrm>
        </p:spPr>
        <p:txBody>
          <a:bodyPr>
            <a:normAutofit/>
          </a:bodyPr>
          <a:lstStyle/>
          <a:p>
            <a:pPr marL="533400" lvl="2" indent="0">
              <a:buNone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marL="446088" lvl="2" indent="-271463">
              <a:buNone/>
            </a:pPr>
            <a:endParaRPr 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82468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95536" y="1028343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pl-PL" altLang="pl-PL" sz="2400" b="1" dirty="0"/>
              <a:t>ETAP 9 : Zławieś Wielka - Toruń 23,8 km</a:t>
            </a:r>
            <a:endParaRPr lang="pl-PL" altLang="pl-PL" sz="2400" dirty="0"/>
          </a:p>
          <a:p>
            <a:pPr>
              <a:buFontTx/>
              <a:buNone/>
            </a:pPr>
            <a:endParaRPr lang="pl-PL" altLang="pl-PL" b="1" dirty="0" smtClean="0"/>
          </a:p>
          <a:p>
            <a:pPr>
              <a:buFontTx/>
              <a:buNone/>
            </a:pPr>
            <a:r>
              <a:rPr lang="pl-PL" altLang="pl-PL" sz="2400" b="1" dirty="0" smtClean="0">
                <a:solidFill>
                  <a:srgbClr val="C00000"/>
                </a:solidFill>
              </a:rPr>
              <a:t>Początek </a:t>
            </a:r>
            <a:r>
              <a:rPr lang="pl-PL" altLang="pl-PL" sz="2400" b="1" dirty="0">
                <a:solidFill>
                  <a:srgbClr val="C00000"/>
                </a:solidFill>
              </a:rPr>
              <a:t>trasy: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Zławieś Wielka - centrum wsi</a:t>
            </a:r>
          </a:p>
          <a:p>
            <a:pPr algn="ctr">
              <a:buFontTx/>
              <a:buNone/>
            </a:pPr>
            <a:r>
              <a:rPr lang="pl-PL" altLang="pl-PL" sz="2400" dirty="0"/>
              <a:t>Zławieś Wielka – Pędzewo (1,9 km) – Górsk (7,7 km) – Rozgarty (11,7 km) – Przysiek (13,7 km) – Toruń kościół NMP i św. Jana Pawła II (15,5 km) – </a:t>
            </a:r>
            <a:r>
              <a:rPr lang="pl-PL" altLang="pl-PL" sz="2400" dirty="0" smtClean="0"/>
              <a:t> ul</a:t>
            </a:r>
            <a:r>
              <a:rPr lang="pl-PL" altLang="pl-PL" sz="2400" dirty="0"/>
              <a:t>. Szosa Bydgoska – ul. Bydgoska – ul. Chopina – ul. Różana – ul. Szeroka – kościół  św. Jakuba (</a:t>
            </a:r>
            <a:r>
              <a:rPr lang="pl-PL" altLang="pl-PL" sz="2400" dirty="0" smtClean="0"/>
              <a:t>23,8)</a:t>
            </a:r>
            <a:endParaRPr lang="pl-PL" altLang="pl-PL" sz="2400" dirty="0"/>
          </a:p>
          <a:p>
            <a:pPr>
              <a:buFontTx/>
              <a:buNone/>
            </a:pPr>
            <a:endParaRPr lang="pl-PL" altLang="pl-PL" b="1" dirty="0" smtClean="0"/>
          </a:p>
          <a:p>
            <a:pPr>
              <a:buFontTx/>
              <a:buNone/>
            </a:pPr>
            <a:r>
              <a:rPr lang="pl-PL" altLang="pl-PL" sz="2400" b="1" dirty="0" smtClean="0">
                <a:solidFill>
                  <a:srgbClr val="C00000"/>
                </a:solidFill>
              </a:rPr>
              <a:t>Koniec </a:t>
            </a:r>
            <a:r>
              <a:rPr lang="pl-PL" altLang="pl-PL" sz="2400" b="1" dirty="0">
                <a:solidFill>
                  <a:srgbClr val="C00000"/>
                </a:solidFill>
              </a:rPr>
              <a:t>trasy: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Toruń - kościół p.w. św. Apostołów Jakuba i Filipa</a:t>
            </a:r>
          </a:p>
          <a:p>
            <a:pPr>
              <a:buFontTx/>
              <a:buNone/>
            </a:pPr>
            <a:endParaRPr lang="pl-PL" altLang="pl-PL" b="1" dirty="0" smtClean="0"/>
          </a:p>
          <a:p>
            <a:pPr>
              <a:buFontTx/>
              <a:buNone/>
            </a:pPr>
            <a:r>
              <a:rPr lang="pl-PL" altLang="pl-PL" sz="2400" b="1" dirty="0" smtClean="0">
                <a:solidFill>
                  <a:srgbClr val="C00000"/>
                </a:solidFill>
              </a:rPr>
              <a:t>Warte </a:t>
            </a:r>
            <a:r>
              <a:rPr lang="pl-PL" altLang="pl-PL" sz="2400" b="1" dirty="0">
                <a:solidFill>
                  <a:srgbClr val="C00000"/>
                </a:solidFill>
              </a:rPr>
              <a:t>zobaczenia:</a:t>
            </a:r>
            <a:r>
              <a:rPr lang="pl-PL" altLang="pl-PL" sz="2400" dirty="0">
                <a:solidFill>
                  <a:srgbClr val="C00000"/>
                </a:solidFill>
              </a:rPr>
              <a:t> </a:t>
            </a:r>
            <a:r>
              <a:rPr lang="pl-PL" altLang="pl-PL" sz="2400" dirty="0"/>
              <a:t>pałac w Przysieku, Toruń: Średniowieczny Zespół Miejski, kościoły gotyckie, ruiny zamku krzyżackiego, Planetarium</a:t>
            </a:r>
          </a:p>
        </p:txBody>
      </p:sp>
    </p:spTree>
    <p:extLst>
      <p:ext uri="{BB962C8B-B14F-4D97-AF65-F5344CB8AC3E}">
        <p14:creationId xmlns:p14="http://schemas.microsoft.com/office/powerpoint/2010/main" val="13678947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08912" cy="1656184"/>
          </a:xfrm>
        </p:spPr>
        <p:txBody>
          <a:bodyPr>
            <a:normAutofit fontScale="90000"/>
          </a:bodyPr>
          <a:lstStyle/>
          <a:p>
            <a:r>
              <a:rPr lang="pl-PL" sz="20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Listy intencyjne udziału </a:t>
            </a:r>
            <a:b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Miasta Lęborka i Kapituły Pomorskiej Drogi św. Jakuba </a:t>
            </a:r>
            <a:b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 projekcie JERUSALEM WAY</a:t>
            </a:r>
            <a:endParaRPr lang="pl-PL" sz="2700" dirty="0">
              <a:solidFill>
                <a:srgbClr val="C00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74968" y="4437112"/>
            <a:ext cx="1332736" cy="1184995"/>
          </a:xfrm>
        </p:spPr>
        <p:txBody>
          <a:bodyPr>
            <a:normAutofit/>
          </a:bodyPr>
          <a:lstStyle/>
          <a:p>
            <a:pPr marL="533400" lvl="2" indent="0">
              <a:buNone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marL="446088" lvl="2" indent="-271463">
              <a:buNone/>
            </a:pPr>
            <a:endParaRPr 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82468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9218" name="Picture 2" descr="F:\CAMINO\JERUSALEM WAY\2019.02.11 - Góra Kalwaria\DSC093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339880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CAMINO\JERUSALEM WAY\2019.02.11 - Góra Kalwaria\DSC093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148" y="1484784"/>
            <a:ext cx="340362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9944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08912" cy="1656184"/>
          </a:xfrm>
        </p:spPr>
        <p:txBody>
          <a:bodyPr>
            <a:normAutofit fontScale="90000"/>
          </a:bodyPr>
          <a:lstStyle/>
          <a:p>
            <a:r>
              <a:rPr lang="pl-PL" sz="20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Miasto Lębork i Kapituła Pomorskiej Drogi św. Jakuba </a:t>
            </a:r>
            <a:r>
              <a:rPr lang="pl-PL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zainteresowani udziałem </a:t>
            </a: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 projekcie JERUSALEM WAY</a:t>
            </a:r>
            <a:endParaRPr lang="pl-PL" sz="2700" dirty="0">
              <a:solidFill>
                <a:srgbClr val="C00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74968" y="4437112"/>
            <a:ext cx="1332736" cy="1184995"/>
          </a:xfrm>
        </p:spPr>
        <p:txBody>
          <a:bodyPr>
            <a:normAutofit/>
          </a:bodyPr>
          <a:lstStyle/>
          <a:p>
            <a:pPr marL="533400" lvl="2" indent="0">
              <a:buNone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marL="446088" lvl="2" indent="-271463">
              <a:buNone/>
            </a:pPr>
            <a:endParaRPr 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82468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8194" name="Picture 2" descr="F:\CAMINO\JERUSALEM WAY\2019.02.11 - Góra Kalwaria\DSC093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98220"/>
            <a:ext cx="3456384" cy="461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CAMINO\JERUSALEM WAY\2019.02.11 - Góra Kalwaria\1bIMG_0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44644"/>
            <a:ext cx="2989606" cy="224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CAMINO\JERUSALEM WAY\2019.02.11 - Góra Kalwaria\1dIMG_01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79365"/>
            <a:ext cx="2972077" cy="222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34779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539552" y="404665"/>
            <a:ext cx="8136904" cy="696755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rgbClr val="C00000"/>
                </a:solidFill>
                <a:cs typeface="Times New Roman" pitchFamily="18" charset="0"/>
              </a:rPr>
              <a:t>D Z I Ę K U J </a:t>
            </a:r>
            <a:r>
              <a:rPr lang="pl-PL" sz="3600" dirty="0">
                <a:solidFill>
                  <a:srgbClr val="C00000"/>
                </a:solidFill>
                <a:cs typeface="Times New Roman" pitchFamily="18" charset="0"/>
              </a:rPr>
              <a:t>Ę</a:t>
            </a:r>
            <a:r>
              <a:rPr lang="pl-PL" sz="3600" dirty="0" smtClean="0">
                <a:solidFill>
                  <a:srgbClr val="C00000"/>
                </a:solidFill>
                <a:cs typeface="Times New Roman" pitchFamily="18" charset="0"/>
              </a:rPr>
              <a:t>   Z A   U W A G Ę </a:t>
            </a:r>
            <a:endParaRPr lang="pl-PL" sz="3600" dirty="0"/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683568" y="3861048"/>
            <a:ext cx="8003232" cy="3384376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pl-PL" sz="2200" b="1" dirty="0" smtClean="0">
                <a:latin typeface="Times New Roman" pitchFamily="18" charset="0"/>
                <a:cs typeface="Times New Roman" pitchFamily="18" charset="0"/>
              </a:rPr>
              <a:t>DANE KONTAKTOWE:</a:t>
            </a:r>
          </a:p>
          <a:p>
            <a:pPr marL="182880" indent="0">
              <a:buNone/>
            </a:pPr>
            <a:endParaRPr lang="pl-PL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82880" indent="0">
              <a:buNone/>
            </a:pPr>
            <a:r>
              <a:rPr lang="pl-PL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WITOLD NAMYŚLAK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– burmistrz Lęborka,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ul. Armii Krajowej 14, 84-300 Lębork, </a:t>
            </a:r>
            <a:r>
              <a:rPr lang="pl-PL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www.lebork.pl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 tel. 59 863 77 57,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burmistrz@um.lebork.pl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182880" indent="0">
              <a:buNone/>
            </a:pPr>
            <a:endParaRPr lang="pl-PL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82880" indent="0">
              <a:buNone/>
            </a:pPr>
            <a:endParaRPr lang="pl-PL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82880" indent="0">
              <a:buNone/>
            </a:pPr>
            <a:r>
              <a:rPr lang="pl-PL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RYSZARD WENTA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– przewodniczący Kapituły Pomorskiej Drogi            św. Jakuba,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ul. Skargi 8/1, 84-300 Lębork, 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  <a:hlinkClick r:id="rId4"/>
              </a:rPr>
              <a:t>www.re-create.pl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                      tel. 606 505 562,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  <a:hlinkClick r:id="rId5"/>
              </a:rPr>
              <a:t>wentar@poczta.onet.pl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F:\CAMINO\JERUSALEM WAY\2019.01.14 - z Molędą\1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29570"/>
            <a:ext cx="1224136" cy="217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CAMINO\JERUSALEM WAY\2019.01.14 - z Molędą\3logo Jerusalem Wa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47306"/>
            <a:ext cx="2524347" cy="161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CAMINO\JERUSALEM WAY\2019.02.11 - Góra Kalwaria\0Marek Kamiński z Ryszardem Wentą i Janem Kiślukiem, okol. Lini, 23.03.20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8980"/>
            <a:ext cx="2156174" cy="161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77468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95536" y="188640"/>
            <a:ext cx="7272808" cy="1008112"/>
          </a:xfrm>
        </p:spPr>
        <p:txBody>
          <a:bodyPr>
            <a:normAutofit fontScale="90000"/>
          </a:bodyPr>
          <a:lstStyle/>
          <a:p>
            <a:r>
              <a:rPr lang="pl-PL" sz="20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LĘBORK W EUROPEJSKIEJ SIECI </a:t>
            </a:r>
            <a:b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CAMINO DE COMPOSTELA  </a:t>
            </a:r>
            <a:endParaRPr lang="pl-PL" sz="2700" dirty="0">
              <a:solidFill>
                <a:srgbClr val="C00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74968" y="4437112"/>
            <a:ext cx="1332736" cy="1184995"/>
          </a:xfrm>
        </p:spPr>
        <p:txBody>
          <a:bodyPr>
            <a:normAutofit/>
          </a:bodyPr>
          <a:lstStyle/>
          <a:p>
            <a:pPr marL="533400" lvl="2" indent="0">
              <a:buNone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marL="446088" lvl="2" indent="-271463">
              <a:buNone/>
            </a:pPr>
            <a:endParaRPr 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abc\Documents\0 RYSZARD\DROGA JAKUBOWA\0 konferencja Gdańsk, 14.03.15\droga jaku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1291616"/>
            <a:ext cx="5832648" cy="516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95536" y="182468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7337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95536" y="188640"/>
            <a:ext cx="7920880" cy="1008112"/>
          </a:xfrm>
        </p:spPr>
        <p:txBody>
          <a:bodyPr>
            <a:normAutofit fontScale="90000"/>
          </a:bodyPr>
          <a:lstStyle/>
          <a:p>
            <a:r>
              <a:rPr lang="pl-PL" sz="31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pl-PL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ŁEBA NAD BAŁTYKIEM  W POLSKIEJ </a:t>
            </a: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SIECI CAMINO DE COMPOSTELA </a:t>
            </a:r>
            <a: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(1)  </a:t>
            </a:r>
            <a:endParaRPr lang="pl-PL" sz="2700" dirty="0">
              <a:solidFill>
                <a:srgbClr val="C00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74968" y="4437112"/>
            <a:ext cx="1332736" cy="1184995"/>
          </a:xfrm>
        </p:spPr>
        <p:txBody>
          <a:bodyPr>
            <a:normAutofit/>
          </a:bodyPr>
          <a:lstStyle/>
          <a:p>
            <a:pPr marL="533400" lvl="2" indent="0">
              <a:buNone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marL="446088" lvl="2" indent="-271463">
              <a:buNone/>
            </a:pPr>
            <a:endParaRPr 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82468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2050" name="Picture 2" descr="F:\CAMINO\JERUSALEM WAY\2019.01.14 - z Molędą\2b49048600_1972182192879792_2571078658743599104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3"/>
            <a:ext cx="8209590" cy="460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28483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95536" y="188640"/>
            <a:ext cx="7920880" cy="2016224"/>
          </a:xfrm>
        </p:spPr>
        <p:txBody>
          <a:bodyPr>
            <a:normAutofit fontScale="90000"/>
          </a:bodyPr>
          <a:lstStyle/>
          <a:p>
            <a:r>
              <a:rPr lang="pl-PL" sz="31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pl-PL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ŁEBA NAD BAŁTYKIEM  W POLSKIEJ </a:t>
            </a: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SIECI CAMINO DE COMPOSTELA </a:t>
            </a:r>
            <a: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(2) </a:t>
            </a:r>
            <a:b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Santiago de Łeba </a:t>
            </a:r>
            <a: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pl-PL" sz="2700" dirty="0">
              <a:solidFill>
                <a:srgbClr val="C00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74968" y="4437112"/>
            <a:ext cx="1332736" cy="1184995"/>
          </a:xfrm>
        </p:spPr>
        <p:txBody>
          <a:bodyPr>
            <a:normAutofit/>
          </a:bodyPr>
          <a:lstStyle/>
          <a:p>
            <a:pPr marL="533400" lvl="2" indent="0">
              <a:buNone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marL="446088" lvl="2" indent="-271463">
              <a:buNone/>
            </a:pPr>
            <a:endParaRPr 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82468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Ryszard\Desktop\DSCN8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41079"/>
            <a:ext cx="2754300" cy="367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yszard\Downloads\4af9fb324e_thmb800_relikwiar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32" y="2343382"/>
            <a:ext cx="2588947" cy="36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yszard\Desktop\DSCN90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29878"/>
            <a:ext cx="2520533" cy="189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02287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420332" y="600546"/>
            <a:ext cx="8352928" cy="1224136"/>
          </a:xfrm>
        </p:spPr>
        <p:txBody>
          <a:bodyPr>
            <a:normAutofit fontScale="90000"/>
          </a:bodyPr>
          <a:lstStyle/>
          <a:p>
            <a:r>
              <a:rPr lang="pl-PL" sz="31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pl-PL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LĘBORK – NADBAŁTYCKIE SANKTUARIUM </a:t>
            </a:r>
            <a:br>
              <a:rPr lang="pl-PL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św. JAKUBA  APOSTOŁA</a:t>
            </a:r>
            <a: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pl-PL" sz="2700" dirty="0">
              <a:solidFill>
                <a:srgbClr val="C00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74968" y="4437112"/>
            <a:ext cx="1332736" cy="1184995"/>
          </a:xfrm>
        </p:spPr>
        <p:txBody>
          <a:bodyPr>
            <a:normAutofit/>
          </a:bodyPr>
          <a:lstStyle/>
          <a:p>
            <a:pPr marL="533400" lvl="2" indent="0">
              <a:buNone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marL="446088" lvl="2" indent="-271463">
              <a:buNone/>
            </a:pPr>
            <a:endParaRPr 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82468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3" name="Picture 3" descr="F:\CAMINO\JERUSALEM WAY\2019.02.11 - Góra Kalwaria\skanowanie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901" y="1824682"/>
            <a:ext cx="2524125" cy="430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zdjęcia własne różne\Lębork i okolice\widoki lęborskie\Jakub i inne obiekty\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64" y="1451000"/>
            <a:ext cx="3484120" cy="261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CAMINO\JERUSALEM WAY\2019.02.11 - Góra Kalwaria\Obraz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561" y="4190507"/>
            <a:ext cx="3438525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1176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92888" cy="864096"/>
          </a:xfrm>
        </p:spPr>
        <p:txBody>
          <a:bodyPr>
            <a:normAutofit/>
          </a:bodyPr>
          <a:lstStyle/>
          <a:p>
            <a:r>
              <a:rPr lang="pl-PL" sz="20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ZNAD BAŁTYKU DO JEROZOLIMY</a:t>
            </a:r>
            <a:endParaRPr lang="pl-PL" sz="2700" dirty="0">
              <a:solidFill>
                <a:srgbClr val="C00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74968" y="4437112"/>
            <a:ext cx="1332736" cy="1184995"/>
          </a:xfrm>
        </p:spPr>
        <p:txBody>
          <a:bodyPr>
            <a:normAutofit/>
          </a:bodyPr>
          <a:lstStyle/>
          <a:p>
            <a:pPr marL="533400" lvl="2" indent="0">
              <a:buNone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marL="446088" lvl="2" indent="-271463">
              <a:buNone/>
            </a:pPr>
            <a:endParaRPr 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82468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4098" name="Picture 2" descr="F:\CAMINO\JERUSALEM WAY\2019.01.14 - z Molędą\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2079041" cy="369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CAMINO\JERUSALEM WAY\2019.01.14 - z Molędą\3logo Jerusalem W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38024"/>
            <a:ext cx="3757308" cy="240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96265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95536" y="188640"/>
            <a:ext cx="7272808" cy="1008112"/>
          </a:xfrm>
        </p:spPr>
        <p:txBody>
          <a:bodyPr>
            <a:normAutofit fontScale="90000"/>
          </a:bodyPr>
          <a:lstStyle/>
          <a:p>
            <a:r>
              <a:rPr lang="pl-PL" sz="20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JERUSALEM WAY szlakiem</a:t>
            </a:r>
            <a:b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CAMINO DE COMPOSTELA  </a:t>
            </a:r>
            <a:r>
              <a:rPr lang="pl-PL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(1) </a:t>
            </a:r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74968" y="4437112"/>
            <a:ext cx="1332736" cy="1184995"/>
          </a:xfrm>
        </p:spPr>
        <p:txBody>
          <a:bodyPr>
            <a:normAutofit/>
          </a:bodyPr>
          <a:lstStyle/>
          <a:p>
            <a:pPr marL="533400" lvl="2" indent="0">
              <a:buNone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marL="446088" lvl="2" indent="-271463">
              <a:buNone/>
            </a:pPr>
            <a:endParaRPr 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82468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6146" name="Picture 2" descr="F:\CAMINO\JERUSALEM WAY\2019.01.14 - z Molędą\2acsm_Map_JERUSALEM_WAY_2014_06_c9d3c634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8016213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82404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95536" y="188640"/>
            <a:ext cx="7272808" cy="1008112"/>
          </a:xfrm>
        </p:spPr>
        <p:txBody>
          <a:bodyPr>
            <a:normAutofit fontScale="90000"/>
          </a:bodyPr>
          <a:lstStyle/>
          <a:p>
            <a:r>
              <a:rPr lang="pl-PL" sz="20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JERUSALEM WAY szlakiem </a:t>
            </a:r>
            <a:b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CAMINO DE COMPOSTELA </a:t>
            </a:r>
            <a: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(2) </a:t>
            </a:r>
            <a:endParaRPr lang="pl-PL" sz="2700" dirty="0">
              <a:solidFill>
                <a:srgbClr val="C00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74968" y="4437112"/>
            <a:ext cx="1332736" cy="1184995"/>
          </a:xfrm>
        </p:spPr>
        <p:txBody>
          <a:bodyPr>
            <a:normAutofit/>
          </a:bodyPr>
          <a:lstStyle/>
          <a:p>
            <a:pPr marL="533400" lvl="2" indent="0">
              <a:buNone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marL="446088" lvl="2" indent="-271463">
              <a:buNone/>
            </a:pPr>
            <a:endParaRPr lang="pl-PL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82468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10242" name="Picture 2" descr="F:\CAMINO\JERUSALEM WAY\2019.02.11 - Góra Kalwaria\Camino_mapa_Europa-kolor_v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5900412" cy="474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82165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nival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arnival">
      <a:majorFont>
        <a:latin typeface="Bodoni MT"/>
        <a:ea typeface=""/>
        <a:cs typeface=""/>
        <a:font script="Cyrl" typeface="Times New Roman"/>
        <a:font script="Grek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Verdana"/>
        <a:ea typeface=""/>
        <a:cs typeface=""/>
        <a:font script="Jpan" typeface="ＭＳ Ｐゴシック"/>
        <a:font script="Hang" typeface="맑은 고딕"/>
        <a:font script="Hans" typeface="华文楷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arnival">
      <a:fillStyleLst>
        <a:solidFill>
          <a:schemeClr val="phClr">
            <a:tint val="100000"/>
          </a:schemeClr>
        </a:solidFill>
        <a:gradFill rotWithShape="1">
          <a:gsLst>
            <a:gs pos="0">
              <a:schemeClr val="phClr">
                <a:tint val="75000"/>
                <a:satMod val="170000"/>
              </a:schemeClr>
            </a:gs>
            <a:gs pos="37000">
              <a:schemeClr val="phClr">
                <a:tint val="50000"/>
                <a:satMod val="180000"/>
              </a:schemeClr>
            </a:gs>
            <a:gs pos="50000">
              <a:schemeClr val="phClr">
                <a:tint val="46000"/>
                <a:satMod val="180000"/>
              </a:schemeClr>
            </a:gs>
            <a:gs pos="64000">
              <a:schemeClr val="phClr">
                <a:tint val="50000"/>
                <a:satMod val="180000"/>
              </a:schemeClr>
            </a:gs>
            <a:gs pos="100000">
              <a:schemeClr val="phClr">
                <a:tint val="75000"/>
                <a:satMod val="17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hade val="35000"/>
                <a:satMod val="190000"/>
              </a:schemeClr>
            </a:gs>
            <a:gs pos="30000">
              <a:schemeClr val="phClr">
                <a:shade val="64000"/>
                <a:satMod val="165000"/>
              </a:schemeClr>
            </a:gs>
            <a:gs pos="46000">
              <a:schemeClr val="phClr">
                <a:shade val="74000"/>
                <a:satMod val="165000"/>
              </a:schemeClr>
            </a:gs>
            <a:gs pos="56000">
              <a:schemeClr val="phClr">
                <a:shade val="74000"/>
                <a:satMod val="165000"/>
              </a:schemeClr>
            </a:gs>
            <a:gs pos="70000">
              <a:schemeClr val="phClr">
                <a:shade val="64000"/>
                <a:satMod val="165000"/>
              </a:schemeClr>
            </a:gs>
            <a:gs pos="100000">
              <a:schemeClr val="phClr">
                <a:shade val="35000"/>
                <a:satMod val="190000"/>
              </a:schemeClr>
            </a:gs>
          </a:gsLst>
          <a:lin ang="5400000" scaled="0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54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000" dir="54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000" dir="540000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r">
              <a:rot lat="0" lon="0" rev="7000000"/>
            </a:lightRig>
          </a:scene3d>
          <a:sp3d prstMaterial="powder">
            <a:bevelT w="110000" h="50000"/>
          </a:sp3d>
        </a:effectStyle>
      </a:effectStyleLst>
      <a:bgFillStyleLst>
        <a:solidFill>
          <a:schemeClr val="phClr">
            <a:tint val="100000"/>
          </a:schemeClr>
        </a:solidFill>
        <a:gradFill rotWithShape="1">
          <a:gsLst>
            <a:gs pos="0">
              <a:schemeClr val="phClr">
                <a:shade val="68000"/>
                <a:satMod val="150000"/>
              </a:schemeClr>
            </a:gs>
            <a:gs pos="40000">
              <a:schemeClr val="phClr">
                <a:tint val="90000"/>
                <a:satMod val="220000"/>
              </a:schemeClr>
            </a:gs>
            <a:gs pos="50000">
              <a:schemeClr val="phClr">
                <a:tint val="86500"/>
                <a:satMod val="255000"/>
              </a:schemeClr>
            </a:gs>
            <a:gs pos="53000">
              <a:schemeClr val="phClr">
                <a:tint val="86500"/>
                <a:satMod val="255000"/>
              </a:schemeClr>
            </a:gs>
            <a:gs pos="62000">
              <a:schemeClr val="phClr">
                <a:tint val="90000"/>
                <a:satMod val="220000"/>
              </a:schemeClr>
            </a:gs>
            <a:gs pos="100000">
              <a:schemeClr val="phClr">
                <a:shade val="68000"/>
                <a:satMod val="15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190000"/>
              </a:schemeClr>
              <a:schemeClr val="phClr">
                <a:shade val="78000"/>
                <a:satMod val="18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6318</TotalTime>
  <Words>1086</Words>
  <Application>Microsoft Office PowerPoint</Application>
  <PresentationFormat>Pokaz na ekranie (4:3)</PresentationFormat>
  <Paragraphs>175</Paragraphs>
  <Slides>26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Carnival</vt:lpstr>
      <vt:lpstr>         Z BAŁTYKU DO JEROZOLIMY Jerusalem Way </vt:lpstr>
      <vt:lpstr>POMORSKA DROGA ŚW. JAKUBA </vt:lpstr>
      <vt:lpstr>   LĘBORK W EUROPEJSKIEJ SIECI  CAMINO DE COMPOSTELA  </vt:lpstr>
      <vt:lpstr>  ŁEBA NAD BAŁTYKIEM  W POLSKIEJ  SIECI CAMINO DE COMPOSTELA (1)  </vt:lpstr>
      <vt:lpstr>  ŁEBA NAD BAŁTYKIEM  W POLSKIEJ  SIECI CAMINO DE COMPOSTELA (2)   Santiago de Łeba   </vt:lpstr>
      <vt:lpstr>  LĘBORK – NADBAŁTYCKIE SANKTUARIUM  św. JAKUBA  APOSTOŁA   </vt:lpstr>
      <vt:lpstr>  ZNAD BAŁTYKU DO JEROZOLIMY</vt:lpstr>
      <vt:lpstr>   JERUSALEM WAY szlakiem CAMINO DE COMPOSTELA  (1) </vt:lpstr>
      <vt:lpstr>   JERUSALEM WAY szlakiem  CAMINO DE COMPOSTELA (2) </vt:lpstr>
      <vt:lpstr>   JERUSALEM WAY szlakiem  CAMINO DE COMPOSTELA (3) </vt:lpstr>
      <vt:lpstr>   JERUSALEM WAY szlakiem  CAMINO DE COMPOSTELA (4) </vt:lpstr>
      <vt:lpstr>               JERUSALEM WAY szlakiem  CAMINO DE COMPOSTELA (5)  z Łeby do Żukowa i dalej do Torunia  </vt:lpstr>
      <vt:lpstr>               PELPLIŃSKA DROGA ŚW. JAKUBA (1) </vt:lpstr>
      <vt:lpstr>               PELPLIŃSKA DROGA ŚW. JAKUBA (2) ok. 250km, 9 etapów, w centrum Pelplin  </vt:lpstr>
      <vt:lpstr>               PELPLIŃSKA DROGA ŚW. JAKUBA  244 km (3) </vt:lpstr>
      <vt:lpstr>               PELPLIŃSKA DROGA ŚW. JAKUBA (4) </vt:lpstr>
      <vt:lpstr>               PELPLIŃSKA DROGA ŚW. JAKUBA (5) </vt:lpstr>
      <vt:lpstr>               PELPLIŃSKA DROGA ŚW. JAKUBA (6) </vt:lpstr>
      <vt:lpstr>               PELPLIŃSKA DROGA ŚW. JAKUBA (7) </vt:lpstr>
      <vt:lpstr>               PELPLIŃSKA DROGA ŚW. JAKUBA (8) </vt:lpstr>
      <vt:lpstr>               PELPLIŃSKA DROGA ŚW. JAKUBA (9) </vt:lpstr>
      <vt:lpstr>               PELPLIŃSKA DROGA ŚW. JAKUBA (10) </vt:lpstr>
      <vt:lpstr>               PELPLIŃSKA DROGA ŚW. JAKUBA (11) </vt:lpstr>
      <vt:lpstr>                Listy intencyjne udziału  Miasta Lęborka i Kapituły Pomorskiej Drogi św. Jakuba  w projekcie JERUSALEM WAY</vt:lpstr>
      <vt:lpstr>                 Miasto Lębork i Kapituła Pomorskiej Drogi św. Jakuba zainteresowani udziałem  w projekcie JERUSALEM WAY</vt:lpstr>
      <vt:lpstr>D Z I Ę K U J Ę   Z A   U W A G Ę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START</dc:creator>
  <cp:lastModifiedBy>Ryszard</cp:lastModifiedBy>
  <cp:revision>688</cp:revision>
  <cp:lastPrinted>2018-06-15T06:30:18Z</cp:lastPrinted>
  <dcterms:created xsi:type="dcterms:W3CDTF">2013-11-12T09:22:37Z</dcterms:created>
  <dcterms:modified xsi:type="dcterms:W3CDTF">2019-02-12T22:10:20Z</dcterms:modified>
</cp:coreProperties>
</file>